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</p:sldIdLst>
  <p:sldSz cy="6858000" cx="12192000"/>
  <p:notesSz cx="6858000" cy="9144000"/>
  <p:embeddedFontLst>
    <p:embeddedFont>
      <p:font typeface="Arial Black"/>
      <p:regular r:id="rId4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48" roundtripDataSignature="AMtx7mgO5tiAx4iTpz7Df7ATDykkHvQSH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7887E47-2F27-4587-BCEB-4E3D91E0F9AA}">
  <a:tblStyle styleId="{77887E47-2F27-4587-BCEB-4E3D91E0F9AA}" styleName="Table_0">
    <a:wholeTbl>
      <a:tcTxStyle b="off" i="off">
        <a:font>
          <a:latin typeface="Arial"/>
          <a:ea typeface="Arial"/>
          <a:cs typeface="Arial"/>
        </a:font>
        <a:srgbClr val="000000"/>
      </a:tcTx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20" Type="http://schemas.openxmlformats.org/officeDocument/2006/relationships/slide" Target="slides/slide1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22" Type="http://schemas.openxmlformats.org/officeDocument/2006/relationships/slide" Target="slides/slide16.xml"/><Relationship Id="rId44" Type="http://schemas.openxmlformats.org/officeDocument/2006/relationships/slide" Target="slides/slide38.xml"/><Relationship Id="rId21" Type="http://schemas.openxmlformats.org/officeDocument/2006/relationships/slide" Target="slides/slide15.xml"/><Relationship Id="rId43" Type="http://schemas.openxmlformats.org/officeDocument/2006/relationships/slide" Target="slides/slide37.xml"/><Relationship Id="rId24" Type="http://schemas.openxmlformats.org/officeDocument/2006/relationships/slide" Target="slides/slide18.xml"/><Relationship Id="rId46" Type="http://schemas.openxmlformats.org/officeDocument/2006/relationships/slide" Target="slides/slide40.xml"/><Relationship Id="rId23" Type="http://schemas.openxmlformats.org/officeDocument/2006/relationships/slide" Target="slides/slide17.xml"/><Relationship Id="rId45" Type="http://schemas.openxmlformats.org/officeDocument/2006/relationships/slide" Target="slides/slide3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48" Type="http://customschemas.google.com/relationships/presentationmetadata" Target="metadata"/><Relationship Id="rId25" Type="http://schemas.openxmlformats.org/officeDocument/2006/relationships/slide" Target="slides/slide19.xml"/><Relationship Id="rId47" Type="http://schemas.openxmlformats.org/officeDocument/2006/relationships/font" Target="fonts/ArialBlack-regular.fntdata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slide" Target="slides/slide33.xml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zh-TW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1" name="Google Shape;161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9" name="Google Shape;309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1488e7d5000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26" name="Google Shape;326;g1488e7d5000_0_4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1488e7d5000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42" name="Google Shape;342;g1488e7d5000_0_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1488e7d5000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57" name="Google Shape;357;g1488e7d5000_0_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72" name="Google Shape;372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3" name="Google Shape;383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5" name="Google Shape;395;p5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396" name="Google Shape;396;p5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zh-TW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6" name="Google Shape;416;p5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417" name="Google Shape;417;p5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zh-TW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36" name="Google Shape;436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43" name="Google Shape;443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4" name="Google Shape;184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56" name="Google Shape;456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82" name="Google Shape;482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00" name="Google Shape;500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13" name="Google Shape;513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25" name="Google Shape;525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38" name="Google Shape;538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50" name="Google Shape;550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5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62" name="Google Shape;562;p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5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74" name="Google Shape;574;p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588" name="Google Shape;588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3" name="Google Shape;213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01" name="Google Shape;601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21" name="Google Shape;621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g2a8ef98996f_1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28" name="Google Shape;628;g2a8ef98996f_1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g2a8ef98996f_1_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39" name="Google Shape;639;g2a8ef98996f_1_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g2a8ef98996f_1_4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50" name="Google Shape;650;g2a8ef98996f_1_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2a8ef98996f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61" name="Google Shape;661;g2a8ef98996f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6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68" name="Google Shape;668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7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Google Shape;678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79" name="Google Shape;679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8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90" name="Google Shape;690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9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p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01" name="Google Shape;701;p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a102457006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0" name="Google Shape;220;g2a102457006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0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p2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12" name="Google Shape;712;p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2" name="Google Shape;232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5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2" name="Google Shape;252;p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9" name="Google Shape;259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6" name="Google Shape;276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9" name="Google Shape;289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標題投影片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標題及直排文字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43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4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4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4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直排標題及文字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4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4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4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4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4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5"/>
          <p:cNvSpPr txBox="1"/>
          <p:nvPr>
            <p:ph type="ctrTitle"/>
          </p:nvPr>
        </p:nvSpPr>
        <p:spPr>
          <a:xfrm>
            <a:off x="857250" y="1997274"/>
            <a:ext cx="9715500" cy="1378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35"/>
          <p:cNvSpPr txBox="1"/>
          <p:nvPr>
            <p:ph idx="1" type="subTitle"/>
          </p:nvPr>
        </p:nvSpPr>
        <p:spPr>
          <a:xfrm>
            <a:off x="1714500" y="3643312"/>
            <a:ext cx="8001000" cy="1643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rgbClr val="888888"/>
              </a:buClr>
              <a:buSzPts val="2625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rgbClr val="888888"/>
              </a:buClr>
              <a:buSzPts val="225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875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875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875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875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875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875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3" name="Google Shape;93;p35"/>
          <p:cNvSpPr txBox="1"/>
          <p:nvPr>
            <p:ph idx="10" type="dt"/>
          </p:nvPr>
        </p:nvSpPr>
        <p:spPr>
          <a:xfrm>
            <a:off x="57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35"/>
          <p:cNvSpPr txBox="1"/>
          <p:nvPr>
            <p:ph idx="11" type="ftr"/>
          </p:nvPr>
        </p:nvSpPr>
        <p:spPr>
          <a:xfrm>
            <a:off x="3905250" y="5959078"/>
            <a:ext cx="36195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35"/>
          <p:cNvSpPr txBox="1"/>
          <p:nvPr>
            <p:ph idx="12" type="sldNum"/>
          </p:nvPr>
        </p:nvSpPr>
        <p:spPr>
          <a:xfrm>
            <a:off x="819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6"/>
          <p:cNvSpPr txBox="1"/>
          <p:nvPr>
            <p:ph type="title"/>
          </p:nvPr>
        </p:nvSpPr>
        <p:spPr>
          <a:xfrm>
            <a:off x="902891" y="4131469"/>
            <a:ext cx="9715500" cy="12769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50"/>
              <a:buFont typeface="Calibri"/>
              <a:buNone/>
              <a:defRPr b="1" sz="375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36"/>
          <p:cNvSpPr txBox="1"/>
          <p:nvPr>
            <p:ph idx="1" type="body"/>
          </p:nvPr>
        </p:nvSpPr>
        <p:spPr>
          <a:xfrm>
            <a:off x="902891" y="2725044"/>
            <a:ext cx="9715500" cy="14064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875"/>
              <a:buNone/>
              <a:defRPr sz="1875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rgbClr val="888888"/>
              </a:buClr>
              <a:buSzPts val="1688"/>
              <a:buNone/>
              <a:defRPr sz="1687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63"/>
              </a:spcBef>
              <a:spcAft>
                <a:spcPts val="0"/>
              </a:spcAft>
              <a:buClr>
                <a:srgbClr val="888888"/>
              </a:buClr>
              <a:buSzPts val="1313"/>
              <a:buNone/>
              <a:defRPr sz="1313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63"/>
              </a:spcBef>
              <a:spcAft>
                <a:spcPts val="0"/>
              </a:spcAft>
              <a:buClr>
                <a:srgbClr val="888888"/>
              </a:buClr>
              <a:buSzPts val="1313"/>
              <a:buNone/>
              <a:defRPr sz="1313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63"/>
              </a:spcBef>
              <a:spcAft>
                <a:spcPts val="0"/>
              </a:spcAft>
              <a:buClr>
                <a:srgbClr val="888888"/>
              </a:buClr>
              <a:buSzPts val="1313"/>
              <a:buNone/>
              <a:defRPr sz="1313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63"/>
              </a:spcBef>
              <a:spcAft>
                <a:spcPts val="0"/>
              </a:spcAft>
              <a:buClr>
                <a:srgbClr val="888888"/>
              </a:buClr>
              <a:buSzPts val="1313"/>
              <a:buNone/>
              <a:defRPr sz="1313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63"/>
              </a:spcBef>
              <a:spcAft>
                <a:spcPts val="0"/>
              </a:spcAft>
              <a:buClr>
                <a:srgbClr val="888888"/>
              </a:buClr>
              <a:buSzPts val="1313"/>
              <a:buNone/>
              <a:defRPr sz="1313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63"/>
              </a:spcBef>
              <a:spcAft>
                <a:spcPts val="0"/>
              </a:spcAft>
              <a:buClr>
                <a:srgbClr val="888888"/>
              </a:buClr>
              <a:buSzPts val="1313"/>
              <a:buNone/>
              <a:defRPr sz="1313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99" name="Google Shape;99;p36"/>
          <p:cNvSpPr txBox="1"/>
          <p:nvPr>
            <p:ph idx="10" type="dt"/>
          </p:nvPr>
        </p:nvSpPr>
        <p:spPr>
          <a:xfrm>
            <a:off x="57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36"/>
          <p:cNvSpPr txBox="1"/>
          <p:nvPr>
            <p:ph idx="11" type="ftr"/>
          </p:nvPr>
        </p:nvSpPr>
        <p:spPr>
          <a:xfrm>
            <a:off x="3905250" y="5959078"/>
            <a:ext cx="36195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36"/>
          <p:cNvSpPr txBox="1"/>
          <p:nvPr>
            <p:ph idx="12" type="sldNum"/>
          </p:nvPr>
        </p:nvSpPr>
        <p:spPr>
          <a:xfrm>
            <a:off x="819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5"/>
          <p:cNvSpPr txBox="1"/>
          <p:nvPr>
            <p:ph type="title"/>
          </p:nvPr>
        </p:nvSpPr>
        <p:spPr>
          <a:xfrm>
            <a:off x="571500" y="257473"/>
            <a:ext cx="10287000" cy="1071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45"/>
          <p:cNvSpPr txBox="1"/>
          <p:nvPr>
            <p:ph idx="1" type="body"/>
          </p:nvPr>
        </p:nvSpPr>
        <p:spPr>
          <a:xfrm>
            <a:off x="571500" y="1500188"/>
            <a:ext cx="10287000" cy="42430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5" name="Google Shape;105;p45"/>
          <p:cNvSpPr txBox="1"/>
          <p:nvPr>
            <p:ph idx="10" type="dt"/>
          </p:nvPr>
        </p:nvSpPr>
        <p:spPr>
          <a:xfrm>
            <a:off x="57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45"/>
          <p:cNvSpPr txBox="1"/>
          <p:nvPr>
            <p:ph idx="11" type="ftr"/>
          </p:nvPr>
        </p:nvSpPr>
        <p:spPr>
          <a:xfrm>
            <a:off x="3905250" y="5959078"/>
            <a:ext cx="36195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7" name="Google Shape;107;p45"/>
          <p:cNvSpPr txBox="1"/>
          <p:nvPr>
            <p:ph idx="12" type="sldNum"/>
          </p:nvPr>
        </p:nvSpPr>
        <p:spPr>
          <a:xfrm>
            <a:off x="819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6"/>
          <p:cNvSpPr txBox="1"/>
          <p:nvPr>
            <p:ph type="title"/>
          </p:nvPr>
        </p:nvSpPr>
        <p:spPr>
          <a:xfrm>
            <a:off x="571500" y="257473"/>
            <a:ext cx="10287000" cy="1071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46"/>
          <p:cNvSpPr txBox="1"/>
          <p:nvPr>
            <p:ph idx="1" type="body"/>
          </p:nvPr>
        </p:nvSpPr>
        <p:spPr>
          <a:xfrm>
            <a:off x="571500" y="1500188"/>
            <a:ext cx="5048250" cy="42430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95287" lvl="0" marL="45720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chemeClr val="dk1"/>
              </a:buClr>
              <a:buSzPts val="2625"/>
              <a:buChar char="•"/>
              <a:defRPr sz="2625"/>
            </a:lvl1pPr>
            <a:lvl2pPr indent="-371475" lvl="1" marL="9144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2250"/>
              <a:buChar char="–"/>
              <a:defRPr sz="2250"/>
            </a:lvl2pPr>
            <a:lvl3pPr indent="-347662" lvl="2" marL="13716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75"/>
              <a:buChar char="•"/>
              <a:defRPr sz="1875"/>
            </a:lvl3pPr>
            <a:lvl4pPr indent="-335788" lvl="3" marL="1828800" algn="l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dk1"/>
              </a:buClr>
              <a:buSzPts val="1688"/>
              <a:buChar char="–"/>
              <a:defRPr sz="1687"/>
            </a:lvl4pPr>
            <a:lvl5pPr indent="-335788" lvl="4" marL="2286000" algn="l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dk1"/>
              </a:buClr>
              <a:buSzPts val="1688"/>
              <a:buChar char="»"/>
              <a:defRPr sz="1687"/>
            </a:lvl5pPr>
            <a:lvl6pPr indent="-335788" lvl="5" marL="2743200" algn="l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dk1"/>
              </a:buClr>
              <a:buSzPts val="1688"/>
              <a:buChar char="•"/>
              <a:defRPr sz="1687"/>
            </a:lvl6pPr>
            <a:lvl7pPr indent="-335788" lvl="6" marL="3200400" algn="l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dk1"/>
              </a:buClr>
              <a:buSzPts val="1688"/>
              <a:buChar char="•"/>
              <a:defRPr sz="1687"/>
            </a:lvl7pPr>
            <a:lvl8pPr indent="-335788" lvl="7" marL="3657600" algn="l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dk1"/>
              </a:buClr>
              <a:buSzPts val="1688"/>
              <a:buChar char="•"/>
              <a:defRPr sz="1687"/>
            </a:lvl8pPr>
            <a:lvl9pPr indent="-335788" lvl="8" marL="4114800" algn="l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dk1"/>
              </a:buClr>
              <a:buSzPts val="1688"/>
              <a:buChar char="•"/>
              <a:defRPr sz="1687"/>
            </a:lvl9pPr>
          </a:lstStyle>
          <a:p/>
        </p:txBody>
      </p:sp>
      <p:sp>
        <p:nvSpPr>
          <p:cNvPr id="111" name="Google Shape;111;p46"/>
          <p:cNvSpPr txBox="1"/>
          <p:nvPr>
            <p:ph idx="2" type="body"/>
          </p:nvPr>
        </p:nvSpPr>
        <p:spPr>
          <a:xfrm>
            <a:off x="5810250" y="1500188"/>
            <a:ext cx="5048250" cy="42430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95287" lvl="0" marL="45720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chemeClr val="dk1"/>
              </a:buClr>
              <a:buSzPts val="2625"/>
              <a:buChar char="•"/>
              <a:defRPr sz="2625"/>
            </a:lvl1pPr>
            <a:lvl2pPr indent="-371475" lvl="1" marL="9144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2250"/>
              <a:buChar char="–"/>
              <a:defRPr sz="2250"/>
            </a:lvl2pPr>
            <a:lvl3pPr indent="-347662" lvl="2" marL="13716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75"/>
              <a:buChar char="•"/>
              <a:defRPr sz="1875"/>
            </a:lvl3pPr>
            <a:lvl4pPr indent="-335788" lvl="3" marL="1828800" algn="l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dk1"/>
              </a:buClr>
              <a:buSzPts val="1688"/>
              <a:buChar char="–"/>
              <a:defRPr sz="1687"/>
            </a:lvl4pPr>
            <a:lvl5pPr indent="-335788" lvl="4" marL="2286000" algn="l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dk1"/>
              </a:buClr>
              <a:buSzPts val="1688"/>
              <a:buChar char="»"/>
              <a:defRPr sz="1687"/>
            </a:lvl5pPr>
            <a:lvl6pPr indent="-335788" lvl="5" marL="2743200" algn="l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dk1"/>
              </a:buClr>
              <a:buSzPts val="1688"/>
              <a:buChar char="•"/>
              <a:defRPr sz="1687"/>
            </a:lvl6pPr>
            <a:lvl7pPr indent="-335788" lvl="6" marL="3200400" algn="l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dk1"/>
              </a:buClr>
              <a:buSzPts val="1688"/>
              <a:buChar char="•"/>
              <a:defRPr sz="1687"/>
            </a:lvl7pPr>
            <a:lvl8pPr indent="-335788" lvl="7" marL="3657600" algn="l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dk1"/>
              </a:buClr>
              <a:buSzPts val="1688"/>
              <a:buChar char="•"/>
              <a:defRPr sz="1687"/>
            </a:lvl8pPr>
            <a:lvl9pPr indent="-335788" lvl="8" marL="4114800" algn="l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dk1"/>
              </a:buClr>
              <a:buSzPts val="1688"/>
              <a:buChar char="•"/>
              <a:defRPr sz="1687"/>
            </a:lvl9pPr>
          </a:lstStyle>
          <a:p/>
        </p:txBody>
      </p:sp>
      <p:sp>
        <p:nvSpPr>
          <p:cNvPr id="112" name="Google Shape;112;p46"/>
          <p:cNvSpPr txBox="1"/>
          <p:nvPr>
            <p:ph idx="10" type="dt"/>
          </p:nvPr>
        </p:nvSpPr>
        <p:spPr>
          <a:xfrm>
            <a:off x="57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46"/>
          <p:cNvSpPr txBox="1"/>
          <p:nvPr>
            <p:ph idx="11" type="ftr"/>
          </p:nvPr>
        </p:nvSpPr>
        <p:spPr>
          <a:xfrm>
            <a:off x="3905250" y="5959078"/>
            <a:ext cx="36195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46"/>
          <p:cNvSpPr txBox="1"/>
          <p:nvPr>
            <p:ph idx="12" type="sldNum"/>
          </p:nvPr>
        </p:nvSpPr>
        <p:spPr>
          <a:xfrm>
            <a:off x="819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7"/>
          <p:cNvSpPr txBox="1"/>
          <p:nvPr>
            <p:ph type="title"/>
          </p:nvPr>
        </p:nvSpPr>
        <p:spPr>
          <a:xfrm>
            <a:off x="571500" y="257473"/>
            <a:ext cx="10287000" cy="1071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25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47"/>
          <p:cNvSpPr txBox="1"/>
          <p:nvPr>
            <p:ph idx="1" type="body"/>
          </p:nvPr>
        </p:nvSpPr>
        <p:spPr>
          <a:xfrm>
            <a:off x="571500" y="1439168"/>
            <a:ext cx="5050235" cy="59977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2250"/>
              <a:buNone/>
              <a:defRPr b="1" sz="2250"/>
            </a:lvl1pPr>
            <a:lvl2pPr indent="-228600" lvl="1" marL="9144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75"/>
              <a:buNone/>
              <a:defRPr b="1" sz="1875"/>
            </a:lvl2pPr>
            <a:lvl3pPr indent="-228600" lvl="2" marL="1371600" algn="l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dk1"/>
              </a:buClr>
              <a:buSzPts val="1688"/>
              <a:buNone/>
              <a:defRPr b="1" sz="1687"/>
            </a:lvl3pPr>
            <a:lvl4pPr indent="-228600" lvl="3" marL="1828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4pPr>
            <a:lvl5pPr indent="-228600" lvl="4" marL="22860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5pPr>
            <a:lvl6pPr indent="-22860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6pPr>
            <a:lvl7pPr indent="-22860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7pPr>
            <a:lvl8pPr indent="-22860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8pPr>
            <a:lvl9pPr indent="-22860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9pPr>
          </a:lstStyle>
          <a:p/>
        </p:txBody>
      </p:sp>
      <p:sp>
        <p:nvSpPr>
          <p:cNvPr id="118" name="Google Shape;118;p47"/>
          <p:cNvSpPr txBox="1"/>
          <p:nvPr>
            <p:ph idx="2" type="body"/>
          </p:nvPr>
        </p:nvSpPr>
        <p:spPr>
          <a:xfrm>
            <a:off x="571500" y="2038945"/>
            <a:ext cx="5050235" cy="37043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1475" lvl="0" marL="4572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2250"/>
              <a:buChar char="•"/>
              <a:defRPr sz="2250"/>
            </a:lvl1pPr>
            <a:lvl2pPr indent="-347662" lvl="1" marL="9144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75"/>
              <a:buChar char="–"/>
              <a:defRPr sz="1875"/>
            </a:lvl2pPr>
            <a:lvl3pPr indent="-335788" lvl="2" marL="1371600" algn="l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dk1"/>
              </a:buClr>
              <a:buSzPts val="1688"/>
              <a:buChar char="•"/>
              <a:defRPr sz="1687"/>
            </a:lvl3pPr>
            <a:lvl4pPr indent="-323850" lvl="3" marL="1828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–"/>
              <a:defRPr sz="1500"/>
            </a:lvl4pPr>
            <a:lvl5pPr indent="-323850" lvl="4" marL="22860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»"/>
              <a:defRPr sz="1500"/>
            </a:lvl5pPr>
            <a:lvl6pPr indent="-32385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119" name="Google Shape;119;p47"/>
          <p:cNvSpPr txBox="1"/>
          <p:nvPr>
            <p:ph idx="3" type="body"/>
          </p:nvPr>
        </p:nvSpPr>
        <p:spPr>
          <a:xfrm>
            <a:off x="5806282" y="1439168"/>
            <a:ext cx="5052219" cy="59977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2250"/>
              <a:buNone/>
              <a:defRPr b="1" sz="2250"/>
            </a:lvl1pPr>
            <a:lvl2pPr indent="-228600" lvl="1" marL="9144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75"/>
              <a:buNone/>
              <a:defRPr b="1" sz="1875"/>
            </a:lvl2pPr>
            <a:lvl3pPr indent="-228600" lvl="2" marL="1371600" algn="l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dk1"/>
              </a:buClr>
              <a:buSzPts val="1688"/>
              <a:buNone/>
              <a:defRPr b="1" sz="1687"/>
            </a:lvl3pPr>
            <a:lvl4pPr indent="-228600" lvl="3" marL="1828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4pPr>
            <a:lvl5pPr indent="-228600" lvl="4" marL="22860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5pPr>
            <a:lvl6pPr indent="-22860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6pPr>
            <a:lvl7pPr indent="-22860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7pPr>
            <a:lvl8pPr indent="-22860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8pPr>
            <a:lvl9pPr indent="-22860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9pPr>
          </a:lstStyle>
          <a:p/>
        </p:txBody>
      </p:sp>
      <p:sp>
        <p:nvSpPr>
          <p:cNvPr id="120" name="Google Shape;120;p47"/>
          <p:cNvSpPr txBox="1"/>
          <p:nvPr>
            <p:ph idx="4" type="body"/>
          </p:nvPr>
        </p:nvSpPr>
        <p:spPr>
          <a:xfrm>
            <a:off x="5806282" y="2038945"/>
            <a:ext cx="5052219" cy="37043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1475" lvl="0" marL="4572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2250"/>
              <a:buChar char="•"/>
              <a:defRPr sz="2250"/>
            </a:lvl1pPr>
            <a:lvl2pPr indent="-347662" lvl="1" marL="9144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75"/>
              <a:buChar char="–"/>
              <a:defRPr sz="1875"/>
            </a:lvl2pPr>
            <a:lvl3pPr indent="-335788" lvl="2" marL="1371600" algn="l">
              <a:lnSpc>
                <a:spcPct val="100000"/>
              </a:lnSpc>
              <a:spcBef>
                <a:spcPts val="338"/>
              </a:spcBef>
              <a:spcAft>
                <a:spcPts val="0"/>
              </a:spcAft>
              <a:buClr>
                <a:schemeClr val="dk1"/>
              </a:buClr>
              <a:buSzPts val="1688"/>
              <a:buChar char="•"/>
              <a:defRPr sz="1687"/>
            </a:lvl3pPr>
            <a:lvl4pPr indent="-323850" lvl="3" marL="1828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–"/>
              <a:defRPr sz="1500"/>
            </a:lvl4pPr>
            <a:lvl5pPr indent="-323850" lvl="4" marL="22860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»"/>
              <a:defRPr sz="1500"/>
            </a:lvl5pPr>
            <a:lvl6pPr indent="-323850" lvl="5" marL="2743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121" name="Google Shape;121;p47"/>
          <p:cNvSpPr txBox="1"/>
          <p:nvPr>
            <p:ph idx="10" type="dt"/>
          </p:nvPr>
        </p:nvSpPr>
        <p:spPr>
          <a:xfrm>
            <a:off x="57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47"/>
          <p:cNvSpPr txBox="1"/>
          <p:nvPr>
            <p:ph idx="11" type="ftr"/>
          </p:nvPr>
        </p:nvSpPr>
        <p:spPr>
          <a:xfrm>
            <a:off x="3905250" y="5959078"/>
            <a:ext cx="36195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47"/>
          <p:cNvSpPr txBox="1"/>
          <p:nvPr>
            <p:ph idx="12" type="sldNum"/>
          </p:nvPr>
        </p:nvSpPr>
        <p:spPr>
          <a:xfrm>
            <a:off x="819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48"/>
          <p:cNvSpPr txBox="1"/>
          <p:nvPr>
            <p:ph type="title"/>
          </p:nvPr>
        </p:nvSpPr>
        <p:spPr>
          <a:xfrm>
            <a:off x="571500" y="257473"/>
            <a:ext cx="10287000" cy="1071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48"/>
          <p:cNvSpPr txBox="1"/>
          <p:nvPr>
            <p:ph idx="10" type="dt"/>
          </p:nvPr>
        </p:nvSpPr>
        <p:spPr>
          <a:xfrm>
            <a:off x="57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48"/>
          <p:cNvSpPr txBox="1"/>
          <p:nvPr>
            <p:ph idx="11" type="ftr"/>
          </p:nvPr>
        </p:nvSpPr>
        <p:spPr>
          <a:xfrm>
            <a:off x="3905250" y="5959078"/>
            <a:ext cx="36195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48"/>
          <p:cNvSpPr txBox="1"/>
          <p:nvPr>
            <p:ph idx="12" type="sldNum"/>
          </p:nvPr>
        </p:nvSpPr>
        <p:spPr>
          <a:xfrm>
            <a:off x="819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49"/>
          <p:cNvSpPr txBox="1"/>
          <p:nvPr>
            <p:ph idx="10" type="dt"/>
          </p:nvPr>
        </p:nvSpPr>
        <p:spPr>
          <a:xfrm>
            <a:off x="57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49"/>
          <p:cNvSpPr txBox="1"/>
          <p:nvPr>
            <p:ph idx="11" type="ftr"/>
          </p:nvPr>
        </p:nvSpPr>
        <p:spPr>
          <a:xfrm>
            <a:off x="3905250" y="5959078"/>
            <a:ext cx="36195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49"/>
          <p:cNvSpPr txBox="1"/>
          <p:nvPr>
            <p:ph idx="12" type="sldNum"/>
          </p:nvPr>
        </p:nvSpPr>
        <p:spPr>
          <a:xfrm>
            <a:off x="819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50"/>
          <p:cNvSpPr txBox="1"/>
          <p:nvPr>
            <p:ph type="title"/>
          </p:nvPr>
        </p:nvSpPr>
        <p:spPr>
          <a:xfrm>
            <a:off x="571501" y="255984"/>
            <a:ext cx="3760391" cy="10894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75"/>
              <a:buFont typeface="Calibri"/>
              <a:buNone/>
              <a:defRPr b="1" sz="1875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50"/>
          <p:cNvSpPr txBox="1"/>
          <p:nvPr>
            <p:ph idx="1" type="body"/>
          </p:nvPr>
        </p:nvSpPr>
        <p:spPr>
          <a:xfrm>
            <a:off x="4468812" y="255985"/>
            <a:ext cx="6389688" cy="548729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91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Char char="•"/>
              <a:defRPr sz="3000"/>
            </a:lvl1pPr>
            <a:lvl2pPr indent="-395287" lvl="1" marL="91440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chemeClr val="dk1"/>
              </a:buClr>
              <a:buSzPts val="2625"/>
              <a:buChar char="–"/>
              <a:defRPr sz="2625"/>
            </a:lvl2pPr>
            <a:lvl3pPr indent="-371475" lvl="2" marL="137160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2250"/>
              <a:buChar char="•"/>
              <a:defRPr sz="2250"/>
            </a:lvl3pPr>
            <a:lvl4pPr indent="-347662" lvl="3" marL="18288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75"/>
              <a:buChar char="–"/>
              <a:defRPr sz="1875"/>
            </a:lvl4pPr>
            <a:lvl5pPr indent="-347662" lvl="4" marL="22860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75"/>
              <a:buChar char="»"/>
              <a:defRPr sz="1875"/>
            </a:lvl5pPr>
            <a:lvl6pPr indent="-347662" lvl="5" marL="27432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75"/>
              <a:buChar char="•"/>
              <a:defRPr sz="1875"/>
            </a:lvl6pPr>
            <a:lvl7pPr indent="-347662" lvl="6" marL="32004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75"/>
              <a:buChar char="•"/>
              <a:defRPr sz="1875"/>
            </a:lvl7pPr>
            <a:lvl8pPr indent="-347662" lvl="7" marL="36576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75"/>
              <a:buChar char="•"/>
              <a:defRPr sz="1875"/>
            </a:lvl8pPr>
            <a:lvl9pPr indent="-347662" lvl="8" marL="411480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75"/>
              <a:buChar char="•"/>
              <a:defRPr sz="1875"/>
            </a:lvl9pPr>
          </a:lstStyle>
          <a:p/>
        </p:txBody>
      </p:sp>
      <p:sp>
        <p:nvSpPr>
          <p:cNvPr id="136" name="Google Shape;136;p50"/>
          <p:cNvSpPr txBox="1"/>
          <p:nvPr>
            <p:ph idx="2" type="body"/>
          </p:nvPr>
        </p:nvSpPr>
        <p:spPr>
          <a:xfrm>
            <a:off x="571501" y="1345406"/>
            <a:ext cx="3760391" cy="43978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63"/>
              </a:spcBef>
              <a:spcAft>
                <a:spcPts val="0"/>
              </a:spcAft>
              <a:buClr>
                <a:schemeClr val="dk1"/>
              </a:buClr>
              <a:buSzPts val="1313"/>
              <a:buNone/>
              <a:defRPr sz="1313"/>
            </a:lvl1pPr>
            <a:lvl2pPr indent="-228600" lvl="1" marL="914400" algn="l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chemeClr val="dk1"/>
              </a:buClr>
              <a:buSzPts val="1125"/>
              <a:buNone/>
              <a:defRPr sz="1125"/>
            </a:lvl2pPr>
            <a:lvl3pPr indent="-228600" lvl="2" marL="1371600" algn="l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938"/>
              <a:buNone/>
              <a:defRPr sz="938"/>
            </a:lvl3pPr>
            <a:lvl4pPr indent="-228600" lvl="3" marL="1828800" algn="l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chemeClr val="dk1"/>
              </a:buClr>
              <a:buSzPts val="844"/>
              <a:buNone/>
              <a:defRPr sz="843"/>
            </a:lvl4pPr>
            <a:lvl5pPr indent="-228600" lvl="4" marL="2286000" algn="l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chemeClr val="dk1"/>
              </a:buClr>
              <a:buSzPts val="844"/>
              <a:buNone/>
              <a:defRPr sz="843"/>
            </a:lvl5pPr>
            <a:lvl6pPr indent="-228600" lvl="5" marL="2743200" algn="l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chemeClr val="dk1"/>
              </a:buClr>
              <a:buSzPts val="844"/>
              <a:buNone/>
              <a:defRPr sz="843"/>
            </a:lvl6pPr>
            <a:lvl7pPr indent="-228600" lvl="6" marL="3200400" algn="l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chemeClr val="dk1"/>
              </a:buClr>
              <a:buSzPts val="844"/>
              <a:buNone/>
              <a:defRPr sz="843"/>
            </a:lvl7pPr>
            <a:lvl8pPr indent="-228600" lvl="7" marL="3657600" algn="l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chemeClr val="dk1"/>
              </a:buClr>
              <a:buSzPts val="844"/>
              <a:buNone/>
              <a:defRPr sz="843"/>
            </a:lvl8pPr>
            <a:lvl9pPr indent="-228600" lvl="8" marL="4114800" algn="l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chemeClr val="dk1"/>
              </a:buClr>
              <a:buSzPts val="844"/>
              <a:buNone/>
              <a:defRPr sz="843"/>
            </a:lvl9pPr>
          </a:lstStyle>
          <a:p/>
        </p:txBody>
      </p:sp>
      <p:sp>
        <p:nvSpPr>
          <p:cNvPr id="137" name="Google Shape;137;p50"/>
          <p:cNvSpPr txBox="1"/>
          <p:nvPr>
            <p:ph idx="10" type="dt"/>
          </p:nvPr>
        </p:nvSpPr>
        <p:spPr>
          <a:xfrm>
            <a:off x="57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50"/>
          <p:cNvSpPr txBox="1"/>
          <p:nvPr>
            <p:ph idx="11" type="ftr"/>
          </p:nvPr>
        </p:nvSpPr>
        <p:spPr>
          <a:xfrm>
            <a:off x="3905250" y="5959078"/>
            <a:ext cx="36195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50"/>
          <p:cNvSpPr txBox="1"/>
          <p:nvPr>
            <p:ph idx="12" type="sldNum"/>
          </p:nvPr>
        </p:nvSpPr>
        <p:spPr>
          <a:xfrm>
            <a:off x="819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章節標題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2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2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4" name="Google Shape;24;p3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51"/>
          <p:cNvSpPr txBox="1"/>
          <p:nvPr>
            <p:ph type="title"/>
          </p:nvPr>
        </p:nvSpPr>
        <p:spPr>
          <a:xfrm>
            <a:off x="2240360" y="4500562"/>
            <a:ext cx="6858000" cy="53131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75"/>
              <a:buFont typeface="Calibri"/>
              <a:buNone/>
              <a:defRPr b="1" sz="1875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51"/>
          <p:cNvSpPr/>
          <p:nvPr>
            <p:ph idx="2" type="pic"/>
          </p:nvPr>
        </p:nvSpPr>
        <p:spPr>
          <a:xfrm>
            <a:off x="2240360" y="574477"/>
            <a:ext cx="6858000" cy="3857625"/>
          </a:xfrm>
          <a:prstGeom prst="rect">
            <a:avLst/>
          </a:prstGeom>
          <a:noFill/>
          <a:ln>
            <a:noFill/>
          </a:ln>
        </p:spPr>
      </p:sp>
      <p:sp>
        <p:nvSpPr>
          <p:cNvPr id="143" name="Google Shape;143;p51"/>
          <p:cNvSpPr txBox="1"/>
          <p:nvPr>
            <p:ph idx="1" type="body"/>
          </p:nvPr>
        </p:nvSpPr>
        <p:spPr>
          <a:xfrm>
            <a:off x="2240360" y="5031879"/>
            <a:ext cx="6858000" cy="7545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63"/>
              </a:spcBef>
              <a:spcAft>
                <a:spcPts val="0"/>
              </a:spcAft>
              <a:buClr>
                <a:schemeClr val="dk1"/>
              </a:buClr>
              <a:buSzPts val="1313"/>
              <a:buNone/>
              <a:defRPr sz="1313"/>
            </a:lvl1pPr>
            <a:lvl2pPr indent="-228600" lvl="1" marL="914400" algn="l">
              <a:lnSpc>
                <a:spcPct val="100000"/>
              </a:lnSpc>
              <a:spcBef>
                <a:spcPts val="225"/>
              </a:spcBef>
              <a:spcAft>
                <a:spcPts val="0"/>
              </a:spcAft>
              <a:buClr>
                <a:schemeClr val="dk1"/>
              </a:buClr>
              <a:buSzPts val="1125"/>
              <a:buNone/>
              <a:defRPr sz="1125"/>
            </a:lvl2pPr>
            <a:lvl3pPr indent="-228600" lvl="2" marL="1371600" algn="l">
              <a:lnSpc>
                <a:spcPct val="100000"/>
              </a:lnSpc>
              <a:spcBef>
                <a:spcPts val="188"/>
              </a:spcBef>
              <a:spcAft>
                <a:spcPts val="0"/>
              </a:spcAft>
              <a:buClr>
                <a:schemeClr val="dk1"/>
              </a:buClr>
              <a:buSzPts val="938"/>
              <a:buNone/>
              <a:defRPr sz="938"/>
            </a:lvl3pPr>
            <a:lvl4pPr indent="-228600" lvl="3" marL="1828800" algn="l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chemeClr val="dk1"/>
              </a:buClr>
              <a:buSzPts val="844"/>
              <a:buNone/>
              <a:defRPr sz="843"/>
            </a:lvl4pPr>
            <a:lvl5pPr indent="-228600" lvl="4" marL="2286000" algn="l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chemeClr val="dk1"/>
              </a:buClr>
              <a:buSzPts val="844"/>
              <a:buNone/>
              <a:defRPr sz="843"/>
            </a:lvl5pPr>
            <a:lvl6pPr indent="-228600" lvl="5" marL="2743200" algn="l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chemeClr val="dk1"/>
              </a:buClr>
              <a:buSzPts val="844"/>
              <a:buNone/>
              <a:defRPr sz="843"/>
            </a:lvl6pPr>
            <a:lvl7pPr indent="-228600" lvl="6" marL="3200400" algn="l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chemeClr val="dk1"/>
              </a:buClr>
              <a:buSzPts val="844"/>
              <a:buNone/>
              <a:defRPr sz="843"/>
            </a:lvl7pPr>
            <a:lvl8pPr indent="-228600" lvl="7" marL="3657600" algn="l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chemeClr val="dk1"/>
              </a:buClr>
              <a:buSzPts val="844"/>
              <a:buNone/>
              <a:defRPr sz="843"/>
            </a:lvl8pPr>
            <a:lvl9pPr indent="-228600" lvl="8" marL="4114800" algn="l">
              <a:lnSpc>
                <a:spcPct val="100000"/>
              </a:lnSpc>
              <a:spcBef>
                <a:spcPts val="169"/>
              </a:spcBef>
              <a:spcAft>
                <a:spcPts val="0"/>
              </a:spcAft>
              <a:buClr>
                <a:schemeClr val="dk1"/>
              </a:buClr>
              <a:buSzPts val="844"/>
              <a:buNone/>
              <a:defRPr sz="843"/>
            </a:lvl9pPr>
          </a:lstStyle>
          <a:p/>
        </p:txBody>
      </p:sp>
      <p:sp>
        <p:nvSpPr>
          <p:cNvPr id="144" name="Google Shape;144;p51"/>
          <p:cNvSpPr txBox="1"/>
          <p:nvPr>
            <p:ph idx="10" type="dt"/>
          </p:nvPr>
        </p:nvSpPr>
        <p:spPr>
          <a:xfrm>
            <a:off x="57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5" name="Google Shape;145;p51"/>
          <p:cNvSpPr txBox="1"/>
          <p:nvPr>
            <p:ph idx="11" type="ftr"/>
          </p:nvPr>
        </p:nvSpPr>
        <p:spPr>
          <a:xfrm>
            <a:off x="3905250" y="5959078"/>
            <a:ext cx="36195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51"/>
          <p:cNvSpPr txBox="1"/>
          <p:nvPr>
            <p:ph idx="12" type="sldNum"/>
          </p:nvPr>
        </p:nvSpPr>
        <p:spPr>
          <a:xfrm>
            <a:off x="819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52"/>
          <p:cNvSpPr txBox="1"/>
          <p:nvPr>
            <p:ph type="title"/>
          </p:nvPr>
        </p:nvSpPr>
        <p:spPr>
          <a:xfrm>
            <a:off x="571500" y="257473"/>
            <a:ext cx="10287000" cy="1071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52"/>
          <p:cNvSpPr txBox="1"/>
          <p:nvPr>
            <p:ph idx="1" type="body"/>
          </p:nvPr>
        </p:nvSpPr>
        <p:spPr>
          <a:xfrm rot="5400000">
            <a:off x="3593455" y="-1521767"/>
            <a:ext cx="4243090" cy="1028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0" name="Google Shape;150;p52"/>
          <p:cNvSpPr txBox="1"/>
          <p:nvPr>
            <p:ph idx="10" type="dt"/>
          </p:nvPr>
        </p:nvSpPr>
        <p:spPr>
          <a:xfrm>
            <a:off x="57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52"/>
          <p:cNvSpPr txBox="1"/>
          <p:nvPr>
            <p:ph idx="11" type="ftr"/>
          </p:nvPr>
        </p:nvSpPr>
        <p:spPr>
          <a:xfrm>
            <a:off x="3905250" y="5959078"/>
            <a:ext cx="36195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52"/>
          <p:cNvSpPr txBox="1"/>
          <p:nvPr>
            <p:ph idx="12" type="sldNum"/>
          </p:nvPr>
        </p:nvSpPr>
        <p:spPr>
          <a:xfrm>
            <a:off x="819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53"/>
          <p:cNvSpPr txBox="1"/>
          <p:nvPr>
            <p:ph type="title"/>
          </p:nvPr>
        </p:nvSpPr>
        <p:spPr>
          <a:xfrm rot="5400000">
            <a:off x="6829723" y="1714501"/>
            <a:ext cx="5485805" cy="2571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53"/>
          <p:cNvSpPr txBox="1"/>
          <p:nvPr>
            <p:ph idx="1" type="body"/>
          </p:nvPr>
        </p:nvSpPr>
        <p:spPr>
          <a:xfrm rot="5400000">
            <a:off x="1590972" y="-761999"/>
            <a:ext cx="5485805" cy="752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6" name="Google Shape;156;p53"/>
          <p:cNvSpPr txBox="1"/>
          <p:nvPr>
            <p:ph idx="10" type="dt"/>
          </p:nvPr>
        </p:nvSpPr>
        <p:spPr>
          <a:xfrm>
            <a:off x="57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53"/>
          <p:cNvSpPr txBox="1"/>
          <p:nvPr>
            <p:ph idx="11" type="ftr"/>
          </p:nvPr>
        </p:nvSpPr>
        <p:spPr>
          <a:xfrm>
            <a:off x="3905250" y="5959078"/>
            <a:ext cx="36195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53"/>
          <p:cNvSpPr txBox="1"/>
          <p:nvPr>
            <p:ph idx="12" type="sldNum"/>
          </p:nvPr>
        </p:nvSpPr>
        <p:spPr>
          <a:xfrm>
            <a:off x="819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空白" typ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3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標題及內容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3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3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兩個內容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38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38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3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3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3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比較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9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39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39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39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39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3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3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只有標題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4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4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4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含標題的內容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41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41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4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4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4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含標題的圖片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42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42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4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4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4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3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4"/>
          <p:cNvSpPr txBox="1"/>
          <p:nvPr>
            <p:ph type="title"/>
          </p:nvPr>
        </p:nvSpPr>
        <p:spPr>
          <a:xfrm>
            <a:off x="571500" y="257473"/>
            <a:ext cx="10287000" cy="1071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25"/>
              <a:buFont typeface="Calibri"/>
              <a:buNone/>
              <a:defRPr b="0" i="0" sz="41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6" name="Google Shape;86;p34"/>
          <p:cNvSpPr txBox="1"/>
          <p:nvPr>
            <p:ph idx="1" type="body"/>
          </p:nvPr>
        </p:nvSpPr>
        <p:spPr>
          <a:xfrm>
            <a:off x="571500" y="1500188"/>
            <a:ext cx="10287000" cy="42430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191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95287" lvl="1" marL="914400" marR="0" rtl="0" algn="l">
              <a:lnSpc>
                <a:spcPct val="100000"/>
              </a:lnSpc>
              <a:spcBef>
                <a:spcPts val="525"/>
              </a:spcBef>
              <a:spcAft>
                <a:spcPts val="0"/>
              </a:spcAft>
              <a:buClr>
                <a:schemeClr val="dk1"/>
              </a:buClr>
              <a:buSzPts val="2625"/>
              <a:buFont typeface="Arial"/>
              <a:buChar char="–"/>
              <a:defRPr b="0" i="0" sz="262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71475" lvl="2" marL="1371600" marR="0" rtl="0" algn="l">
              <a:lnSpc>
                <a:spcPct val="100000"/>
              </a:lnSpc>
              <a:spcBef>
                <a:spcPts val="450"/>
              </a:spcBef>
              <a:spcAft>
                <a:spcPts val="0"/>
              </a:spcAft>
              <a:buClr>
                <a:schemeClr val="dk1"/>
              </a:buClr>
              <a:buSzPts val="2250"/>
              <a:buFont typeface="Arial"/>
              <a:buChar char="•"/>
              <a:defRPr b="0" i="0" sz="22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7662" lvl="3" marL="1828800" marR="0" rtl="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75"/>
              <a:buFont typeface="Arial"/>
              <a:buChar char="–"/>
              <a:defRPr b="0" i="0" sz="187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7662" lvl="4" marL="2286000" marR="0" rtl="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75"/>
              <a:buFont typeface="Arial"/>
              <a:buChar char="»"/>
              <a:defRPr b="0" i="0" sz="187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7662" lvl="5" marL="2743200" marR="0" rtl="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75"/>
              <a:buFont typeface="Arial"/>
              <a:buChar char="•"/>
              <a:defRPr b="0" i="0" sz="187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7662" lvl="6" marL="3200400" marR="0" rtl="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75"/>
              <a:buFont typeface="Arial"/>
              <a:buChar char="•"/>
              <a:defRPr b="0" i="0" sz="187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7662" lvl="7" marL="3657600" marR="0" rtl="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75"/>
              <a:buFont typeface="Arial"/>
              <a:buChar char="•"/>
              <a:defRPr b="0" i="0" sz="187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7662" lvl="8" marL="4114800" marR="0" rtl="0" algn="l">
              <a:lnSpc>
                <a:spcPct val="10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75"/>
              <a:buFont typeface="Arial"/>
              <a:buChar char="•"/>
              <a:defRPr b="0" i="0" sz="1875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Google Shape;87;p34"/>
          <p:cNvSpPr txBox="1"/>
          <p:nvPr>
            <p:ph idx="10" type="dt"/>
          </p:nvPr>
        </p:nvSpPr>
        <p:spPr>
          <a:xfrm>
            <a:off x="57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34"/>
          <p:cNvSpPr txBox="1"/>
          <p:nvPr>
            <p:ph idx="11" type="ftr"/>
          </p:nvPr>
        </p:nvSpPr>
        <p:spPr>
          <a:xfrm>
            <a:off x="3905250" y="5959078"/>
            <a:ext cx="36195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34"/>
          <p:cNvSpPr txBox="1"/>
          <p:nvPr>
            <p:ph idx="12" type="sldNum"/>
          </p:nvPr>
        </p:nvSpPr>
        <p:spPr>
          <a:xfrm>
            <a:off x="819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25"/>
              <a:buFont typeface="Arial"/>
              <a:buNone/>
              <a:defRPr b="0" i="0" sz="112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png"/><Relationship Id="rId4" Type="http://schemas.openxmlformats.org/officeDocument/2006/relationships/image" Target="../media/image19.png"/><Relationship Id="rId11" Type="http://schemas.openxmlformats.org/officeDocument/2006/relationships/image" Target="../media/image21.png"/><Relationship Id="rId10" Type="http://schemas.openxmlformats.org/officeDocument/2006/relationships/image" Target="../media/image17.png"/><Relationship Id="rId9" Type="http://schemas.openxmlformats.org/officeDocument/2006/relationships/image" Target="../media/image10.png"/><Relationship Id="rId5" Type="http://schemas.openxmlformats.org/officeDocument/2006/relationships/image" Target="../media/image7.png"/><Relationship Id="rId6" Type="http://schemas.openxmlformats.org/officeDocument/2006/relationships/image" Target="../media/image1.png"/><Relationship Id="rId7" Type="http://schemas.openxmlformats.org/officeDocument/2006/relationships/image" Target="../media/image23.png"/><Relationship Id="rId8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6.png"/><Relationship Id="rId4" Type="http://schemas.openxmlformats.org/officeDocument/2006/relationships/image" Target="../media/image3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6.png"/><Relationship Id="rId4" Type="http://schemas.openxmlformats.org/officeDocument/2006/relationships/hyperlink" Target="https://www.hpa.gov.tw/Pages/EBook.aspx?nodeid=4310" TargetMode="External"/><Relationship Id="rId5" Type="http://schemas.openxmlformats.org/officeDocument/2006/relationships/image" Target="../media/image30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6.png"/><Relationship Id="rId4" Type="http://schemas.openxmlformats.org/officeDocument/2006/relationships/image" Target="../media/image3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png"/><Relationship Id="rId4" Type="http://schemas.openxmlformats.org/officeDocument/2006/relationships/image" Target="../media/image25.png"/><Relationship Id="rId5" Type="http://schemas.openxmlformats.org/officeDocument/2006/relationships/hyperlink" Target="https://learn.jamf.com/zh-TW/bundle/jamf-parent-guide-for-parents/page/Getting_Started_with_Jamf_Parent.html" TargetMode="External"/><Relationship Id="rId6" Type="http://schemas.openxmlformats.org/officeDocument/2006/relationships/image" Target="../media/image2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4.png"/><Relationship Id="rId4" Type="http://schemas.openxmlformats.org/officeDocument/2006/relationships/image" Target="../media/image38.png"/><Relationship Id="rId5" Type="http://schemas.openxmlformats.org/officeDocument/2006/relationships/image" Target="../media/image33.jpg"/><Relationship Id="rId6" Type="http://schemas.openxmlformats.org/officeDocument/2006/relationships/hyperlink" Target="https://families.google.com/intl/zh-TW_ALL/familylink/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s://elearning.cloud.edu.tw/" TargetMode="External"/><Relationship Id="rId4" Type="http://schemas.openxmlformats.org/officeDocument/2006/relationships/image" Target="../media/image41.png"/><Relationship Id="rId5" Type="http://schemas.openxmlformats.org/officeDocument/2006/relationships/hyperlink" Target="https://elearning.cloud.edu.tw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Relationship Id="rId4" Type="http://schemas.openxmlformats.org/officeDocument/2006/relationships/image" Target="../media/image59.png"/><Relationship Id="rId11" Type="http://schemas.openxmlformats.org/officeDocument/2006/relationships/image" Target="../media/image6.png"/><Relationship Id="rId10" Type="http://schemas.openxmlformats.org/officeDocument/2006/relationships/image" Target="../media/image5.png"/><Relationship Id="rId12" Type="http://schemas.openxmlformats.org/officeDocument/2006/relationships/image" Target="../media/image20.png"/><Relationship Id="rId9" Type="http://schemas.openxmlformats.org/officeDocument/2006/relationships/image" Target="../media/image15.png"/><Relationship Id="rId5" Type="http://schemas.openxmlformats.org/officeDocument/2006/relationships/image" Target="../media/image35.png"/><Relationship Id="rId6" Type="http://schemas.openxmlformats.org/officeDocument/2006/relationships/image" Target="../media/image3.png"/><Relationship Id="rId7" Type="http://schemas.openxmlformats.org/officeDocument/2006/relationships/image" Target="../media/image13.png"/><Relationship Id="rId8" Type="http://schemas.openxmlformats.org/officeDocument/2006/relationships/image" Target="../media/image8.png"/></Relationships>
</file>

<file path=ppt/slides/_rels/slide20.xml.rels><?xml version="1.0" encoding="UTF-8" standalone="yes"?><Relationships xmlns="http://schemas.openxmlformats.org/package/2006/relationships"><Relationship Id="rId11" Type="http://schemas.openxmlformats.org/officeDocument/2006/relationships/image" Target="../media/image45.png"/><Relationship Id="rId10" Type="http://schemas.openxmlformats.org/officeDocument/2006/relationships/image" Target="../media/image46.png"/><Relationship Id="rId13" Type="http://schemas.openxmlformats.org/officeDocument/2006/relationships/image" Target="../media/image60.png"/><Relationship Id="rId12" Type="http://schemas.openxmlformats.org/officeDocument/2006/relationships/image" Target="../media/image61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7.png"/><Relationship Id="rId4" Type="http://schemas.openxmlformats.org/officeDocument/2006/relationships/image" Target="../media/image37.png"/><Relationship Id="rId9" Type="http://schemas.openxmlformats.org/officeDocument/2006/relationships/image" Target="../media/image48.png"/><Relationship Id="rId15" Type="http://schemas.openxmlformats.org/officeDocument/2006/relationships/image" Target="../media/image55.png"/><Relationship Id="rId14" Type="http://schemas.openxmlformats.org/officeDocument/2006/relationships/image" Target="../media/image42.png"/><Relationship Id="rId5" Type="http://schemas.openxmlformats.org/officeDocument/2006/relationships/image" Target="../media/image36.png"/><Relationship Id="rId6" Type="http://schemas.openxmlformats.org/officeDocument/2006/relationships/image" Target="../media/image32.png"/><Relationship Id="rId7" Type="http://schemas.openxmlformats.org/officeDocument/2006/relationships/image" Target="../media/image52.png"/><Relationship Id="rId8" Type="http://schemas.openxmlformats.org/officeDocument/2006/relationships/image" Target="../media/image3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62.png"/><Relationship Id="rId4" Type="http://schemas.openxmlformats.org/officeDocument/2006/relationships/image" Target="../media/image53.png"/><Relationship Id="rId5" Type="http://schemas.openxmlformats.org/officeDocument/2006/relationships/image" Target="../media/image4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6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67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0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5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58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57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6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54.png"/><Relationship Id="rId4" Type="http://schemas.openxmlformats.org/officeDocument/2006/relationships/image" Target="../media/image66.png"/><Relationship Id="rId5" Type="http://schemas.openxmlformats.org/officeDocument/2006/relationships/image" Target="../media/image64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2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63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2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0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png"/><Relationship Id="rId4" Type="http://schemas.openxmlformats.org/officeDocument/2006/relationships/image" Target="../media/image24.png"/><Relationship Id="rId5" Type="http://schemas.openxmlformats.org/officeDocument/2006/relationships/image" Target="../media/image40.png"/><Relationship Id="rId6" Type="http://schemas.openxmlformats.org/officeDocument/2006/relationships/hyperlink" Target="https://www.moe.gov.sg/-/media/files/parent-kit/cyber-wellness-for-your-child.pdf" TargetMode="External"/><Relationship Id="rId7" Type="http://schemas.openxmlformats.org/officeDocument/2006/relationships/hyperlink" Target="https://www.moe.gov.sg/-/media/files/parent-kit/cyber-wellness-for-your-child.pdf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9.png"/><Relationship Id="rId4" Type="http://schemas.openxmlformats.org/officeDocument/2006/relationships/hyperlink" Target="https://zh.unesco.org/news/jiao-ke-wen-zu-zhi-fa-biao-shou-ge-guan-yu-ren-gong-zhi-neng-yu-jiao-yu-gong-shi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3" name="Google Shape;163;p1"/>
          <p:cNvCxnSpPr/>
          <p:nvPr/>
        </p:nvCxnSpPr>
        <p:spPr>
          <a:xfrm rot="-5400000">
            <a:off x="7105638" y="354953"/>
            <a:ext cx="3031699" cy="2"/>
          </a:xfrm>
          <a:prstGeom prst="straightConnector1">
            <a:avLst/>
          </a:prstGeom>
          <a:noFill/>
          <a:ln cap="rnd" cmpd="sng" w="76200">
            <a:solidFill>
              <a:srgbClr val="3F3A6D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64" name="Google Shape;164;p1"/>
          <p:cNvCxnSpPr/>
          <p:nvPr/>
        </p:nvCxnSpPr>
        <p:spPr>
          <a:xfrm rot="-5400000">
            <a:off x="1990520" y="354954"/>
            <a:ext cx="3052847" cy="0"/>
          </a:xfrm>
          <a:prstGeom prst="straightConnector1">
            <a:avLst/>
          </a:prstGeom>
          <a:noFill/>
          <a:ln cap="rnd" cmpd="sng" w="76200">
            <a:solidFill>
              <a:srgbClr val="3F3A6D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5" name="Google Shape;165;p1"/>
          <p:cNvSpPr/>
          <p:nvPr/>
        </p:nvSpPr>
        <p:spPr>
          <a:xfrm>
            <a:off x="2519874" y="1248560"/>
            <a:ext cx="7159982" cy="4194943"/>
          </a:xfrm>
          <a:custGeom>
            <a:rect b="b" l="l" r="r" t="t"/>
            <a:pathLst>
              <a:path extrusionOk="0" h="2746804" w="3900959">
                <a:moveTo>
                  <a:pt x="3776499" y="2746804"/>
                </a:moveTo>
                <a:lnTo>
                  <a:pt x="124460" y="2746804"/>
                </a:lnTo>
                <a:cubicBezTo>
                  <a:pt x="55880" y="2746804"/>
                  <a:pt x="0" y="2690924"/>
                  <a:pt x="0" y="2622344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3776499" y="0"/>
                </a:lnTo>
                <a:cubicBezTo>
                  <a:pt x="3845079" y="0"/>
                  <a:pt x="3900959" y="55880"/>
                  <a:pt x="3900959" y="124460"/>
                </a:cubicBezTo>
                <a:lnTo>
                  <a:pt x="3900959" y="2622344"/>
                </a:lnTo>
                <a:cubicBezTo>
                  <a:pt x="3900959" y="2690924"/>
                  <a:pt x="3845079" y="2746804"/>
                  <a:pt x="3776499" y="2746804"/>
                </a:cubicBezTo>
                <a:close/>
              </a:path>
            </a:pathLst>
          </a:custGeom>
          <a:solidFill>
            <a:srgbClr val="B6DBC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1"/>
          <p:cNvSpPr/>
          <p:nvPr/>
        </p:nvSpPr>
        <p:spPr>
          <a:xfrm>
            <a:off x="2754085" y="1458685"/>
            <a:ext cx="6738258" cy="3694215"/>
          </a:xfrm>
          <a:custGeom>
            <a:rect b="b" l="l" r="r" t="t"/>
            <a:pathLst>
              <a:path extrusionOk="0" h="2946724" w="4785630">
                <a:moveTo>
                  <a:pt x="4661169" y="2946724"/>
                </a:moveTo>
                <a:lnTo>
                  <a:pt x="124460" y="2946724"/>
                </a:lnTo>
                <a:cubicBezTo>
                  <a:pt x="55880" y="2946724"/>
                  <a:pt x="0" y="2890844"/>
                  <a:pt x="0" y="2822264"/>
                </a:cubicBezTo>
                <a:lnTo>
                  <a:pt x="0" y="124460"/>
                </a:lnTo>
                <a:cubicBezTo>
                  <a:pt x="0" y="55880"/>
                  <a:pt x="55880" y="0"/>
                  <a:pt x="124460" y="0"/>
                </a:cubicBezTo>
                <a:lnTo>
                  <a:pt x="4661169" y="0"/>
                </a:lnTo>
                <a:cubicBezTo>
                  <a:pt x="4729750" y="0"/>
                  <a:pt x="4785630" y="55880"/>
                  <a:pt x="4785630" y="124460"/>
                </a:cubicBezTo>
                <a:lnTo>
                  <a:pt x="4785630" y="2822264"/>
                </a:lnTo>
                <a:cubicBezTo>
                  <a:pt x="4785630" y="2890844"/>
                  <a:pt x="4729750" y="2946724"/>
                  <a:pt x="4661169" y="2946724"/>
                </a:cubicBezTo>
                <a:close/>
              </a:path>
            </a:pathLst>
          </a:custGeom>
          <a:solidFill>
            <a:srgbClr val="FDFDF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67" name="Google Shape;167;p1"/>
          <p:cNvGrpSpPr/>
          <p:nvPr/>
        </p:nvGrpSpPr>
        <p:grpSpPr>
          <a:xfrm>
            <a:off x="9238271" y="4663722"/>
            <a:ext cx="2919807" cy="2194278"/>
            <a:chOff x="8133152" y="3930671"/>
            <a:chExt cx="3950341" cy="3102231"/>
          </a:xfrm>
        </p:grpSpPr>
        <p:pic>
          <p:nvPicPr>
            <p:cNvPr id="168" name="Google Shape;168;p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8133152" y="5209234"/>
              <a:ext cx="3950341" cy="182366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9" name="Google Shape;169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8755040" y="5095348"/>
              <a:ext cx="813417" cy="47917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0" name="Google Shape;170;p1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9735353" y="3930671"/>
              <a:ext cx="2041322" cy="1670172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171" name="Google Shape;171;p1"/>
          <p:cNvCxnSpPr/>
          <p:nvPr/>
        </p:nvCxnSpPr>
        <p:spPr>
          <a:xfrm>
            <a:off x="2361766" y="1238809"/>
            <a:ext cx="7560084" cy="0"/>
          </a:xfrm>
          <a:prstGeom prst="straightConnector1">
            <a:avLst/>
          </a:prstGeom>
          <a:noFill/>
          <a:ln cap="rnd" cmpd="sng" w="266700">
            <a:solidFill>
              <a:srgbClr val="EB8B8F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2" name="Google Shape;172;p1"/>
          <p:cNvCxnSpPr/>
          <p:nvPr/>
        </p:nvCxnSpPr>
        <p:spPr>
          <a:xfrm>
            <a:off x="2361766" y="5298201"/>
            <a:ext cx="7560084" cy="0"/>
          </a:xfrm>
          <a:prstGeom prst="straightConnector1">
            <a:avLst/>
          </a:prstGeom>
          <a:noFill/>
          <a:ln cap="rnd" cmpd="sng" w="133350">
            <a:solidFill>
              <a:srgbClr val="EB8B8F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3" name="Google Shape;173;p1"/>
          <p:cNvSpPr txBox="1"/>
          <p:nvPr>
            <p:ph type="ctrTitle"/>
          </p:nvPr>
        </p:nvSpPr>
        <p:spPr>
          <a:xfrm>
            <a:off x="1524000" y="2123282"/>
            <a:ext cx="9144000" cy="26114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Microsoft JhengHei"/>
              <a:buNone/>
            </a:pPr>
            <a:r>
              <a:rPr b="1" lang="zh-TW" sz="5800">
                <a:latin typeface="Microsoft JhengHei"/>
                <a:ea typeface="Microsoft JhengHei"/>
                <a:cs typeface="Microsoft JhengHei"/>
                <a:sym typeface="Microsoft JhengHei"/>
              </a:rPr>
              <a:t>自帶載具(BYOD) </a:t>
            </a:r>
            <a:br>
              <a:rPr b="1" lang="zh-TW" sz="5800">
                <a:latin typeface="Microsoft JhengHei"/>
                <a:ea typeface="Microsoft JhengHei"/>
                <a:cs typeface="Microsoft JhengHei"/>
                <a:sym typeface="Microsoft JhengHei"/>
              </a:rPr>
            </a:br>
            <a:r>
              <a:rPr b="1" lang="zh-TW" sz="5800">
                <a:latin typeface="Microsoft JhengHei"/>
                <a:ea typeface="Microsoft JhengHei"/>
                <a:cs typeface="Microsoft JhengHei"/>
                <a:sym typeface="Microsoft JhengHei"/>
              </a:rPr>
              <a:t>平板帶回家 (THSD)</a:t>
            </a:r>
            <a:br>
              <a:rPr b="1" lang="zh-TW" sz="5800">
                <a:latin typeface="Microsoft JhengHei"/>
                <a:ea typeface="Microsoft JhengHei"/>
                <a:cs typeface="Microsoft JhengHei"/>
                <a:sym typeface="Microsoft JhengHei"/>
              </a:rPr>
            </a:br>
            <a:r>
              <a:rPr b="1" lang="zh-TW" sz="5800">
                <a:latin typeface="Microsoft JhengHei"/>
                <a:ea typeface="Microsoft JhengHei"/>
                <a:cs typeface="Microsoft JhengHei"/>
                <a:sym typeface="Microsoft JhengHei"/>
              </a:rPr>
              <a:t>方案</a:t>
            </a:r>
            <a:endParaRPr/>
          </a:p>
        </p:txBody>
      </p:sp>
      <p:pic>
        <p:nvPicPr>
          <p:cNvPr id="174" name="Google Shape;174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-2296475">
            <a:off x="450493" y="2115883"/>
            <a:ext cx="357334" cy="3573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 rot="-2296475">
            <a:off x="7248805" y="5744871"/>
            <a:ext cx="317613" cy="317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 rot="837906">
            <a:off x="1749780" y="361385"/>
            <a:ext cx="419701" cy="438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 rot="837906">
            <a:off x="10931964" y="3149416"/>
            <a:ext cx="267101" cy="279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0312897" y="504599"/>
            <a:ext cx="183070" cy="263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1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8621486" y="6352401"/>
            <a:ext cx="257494" cy="370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 rot="-2296475">
            <a:off x="11565823" y="3917824"/>
            <a:ext cx="477596" cy="4775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1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24799" y="2887385"/>
            <a:ext cx="3869544" cy="39706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1" name="Google Shape;311;p7"/>
          <p:cNvGrpSpPr/>
          <p:nvPr/>
        </p:nvGrpSpPr>
        <p:grpSpPr>
          <a:xfrm>
            <a:off x="784581" y="354985"/>
            <a:ext cx="10622838" cy="6355799"/>
            <a:chOff x="0" y="0"/>
            <a:chExt cx="13190936" cy="8584869"/>
          </a:xfrm>
        </p:grpSpPr>
        <p:sp>
          <p:nvSpPr>
            <p:cNvPr id="312" name="Google Shape;312;p7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p7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p7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5" name="Google Shape;315;p7"/>
          <p:cNvSpPr txBox="1"/>
          <p:nvPr>
            <p:ph type="ctrTitle"/>
          </p:nvPr>
        </p:nvSpPr>
        <p:spPr>
          <a:xfrm>
            <a:off x="1364082" y="613679"/>
            <a:ext cx="9683394" cy="1378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Microsoft JhengHei"/>
              <a:buNone/>
            </a:pPr>
            <a:r>
              <a:rPr b="1" lang="zh-TW" sz="4800">
                <a:latin typeface="Microsoft JhengHei"/>
                <a:ea typeface="Microsoft JhengHei"/>
                <a:cs typeface="Microsoft JhengHei"/>
                <a:sym typeface="Microsoft JhengHei"/>
              </a:rPr>
              <a:t>為何要推行BYOD &amp; THSD?</a:t>
            </a:r>
            <a:endParaRPr b="1" sz="4800"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316" name="Google Shape;316;p7"/>
          <p:cNvSpPr txBox="1"/>
          <p:nvPr>
            <p:ph idx="1" type="subTitle"/>
          </p:nvPr>
        </p:nvSpPr>
        <p:spPr>
          <a:xfrm>
            <a:off x="1375130" y="2000289"/>
            <a:ext cx="9683395" cy="41528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zh-TW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優點：</a:t>
            </a:r>
            <a:endParaRPr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317" name="Google Shape;317;p7"/>
          <p:cNvSpPr/>
          <p:nvPr/>
        </p:nvSpPr>
        <p:spPr>
          <a:xfrm>
            <a:off x="1739196" y="5198353"/>
            <a:ext cx="2935704" cy="979714"/>
          </a:xfrm>
          <a:prstGeom prst="roundRect">
            <a:avLst>
              <a:gd fmla="val 37522" name="adj"/>
            </a:avLst>
          </a:prstGeom>
          <a:solidFill>
            <a:srgbClr val="FEBB7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擴增</a:t>
            </a: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學習資源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p7"/>
          <p:cNvSpPr/>
          <p:nvPr/>
        </p:nvSpPr>
        <p:spPr>
          <a:xfrm>
            <a:off x="1739196" y="2902654"/>
            <a:ext cx="5472815" cy="979714"/>
          </a:xfrm>
          <a:prstGeom prst="roundRect">
            <a:avLst>
              <a:gd fmla="val 37522" name="adj"/>
            </a:avLst>
          </a:prstGeom>
          <a:solidFill>
            <a:srgbClr val="CDF09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增加</a:t>
            </a: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學習時間</a:t>
            </a:r>
            <a:r>
              <a:rPr b="0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及</a:t>
            </a: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空間</a:t>
            </a:r>
            <a:r>
              <a:rPr b="0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的</a:t>
            </a: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彈性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7"/>
          <p:cNvSpPr/>
          <p:nvPr/>
        </p:nvSpPr>
        <p:spPr>
          <a:xfrm>
            <a:off x="7009997" y="4038362"/>
            <a:ext cx="3136034" cy="979714"/>
          </a:xfrm>
          <a:prstGeom prst="roundRect">
            <a:avLst>
              <a:gd fmla="val 37522" name="adj"/>
            </a:avLst>
          </a:prstGeom>
          <a:solidFill>
            <a:srgbClr val="C8D7E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提升</a:t>
            </a: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個人化學習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7"/>
          <p:cNvSpPr/>
          <p:nvPr/>
        </p:nvSpPr>
        <p:spPr>
          <a:xfrm>
            <a:off x="7354133" y="2902654"/>
            <a:ext cx="2791898" cy="979714"/>
          </a:xfrm>
          <a:prstGeom prst="roundRect">
            <a:avLst>
              <a:gd fmla="val 37522" name="adj"/>
            </a:avLst>
          </a:prstGeom>
          <a:solidFill>
            <a:srgbClr val="FFFF9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提高</a:t>
            </a: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學習投入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7"/>
          <p:cNvSpPr/>
          <p:nvPr/>
        </p:nvSpPr>
        <p:spPr>
          <a:xfrm>
            <a:off x="4853756" y="5234955"/>
            <a:ext cx="5221897" cy="979714"/>
          </a:xfrm>
          <a:prstGeom prst="roundRect">
            <a:avLst>
              <a:gd fmla="val 37522" name="adj"/>
            </a:avLst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符合</a:t>
            </a: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國際數位學習趨勢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7"/>
          <p:cNvSpPr/>
          <p:nvPr/>
        </p:nvSpPr>
        <p:spPr>
          <a:xfrm>
            <a:off x="1739196" y="4038045"/>
            <a:ext cx="4906757" cy="979714"/>
          </a:xfrm>
          <a:prstGeom prst="roundRect">
            <a:avLst>
              <a:gd fmla="val 37522" name="adj"/>
            </a:avLst>
          </a:prstGeom>
          <a:solidFill>
            <a:srgbClr val="BCE4F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培養</a:t>
            </a: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科技資訊</a:t>
            </a:r>
            <a:r>
              <a:rPr b="0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及</a:t>
            </a: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媒體素養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7"/>
          <p:cNvSpPr/>
          <p:nvPr/>
        </p:nvSpPr>
        <p:spPr>
          <a:xfrm>
            <a:off x="370336" y="132599"/>
            <a:ext cx="1536841" cy="775404"/>
          </a:xfrm>
          <a:prstGeom prst="ellipse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zh-TW" sz="25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Why</a:t>
            </a:r>
            <a:endParaRPr b="0" i="0" sz="2500" u="none" cap="none" strike="noStrike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8" name="Google Shape;328;g1488e7d5000_0_45"/>
          <p:cNvGrpSpPr/>
          <p:nvPr/>
        </p:nvGrpSpPr>
        <p:grpSpPr>
          <a:xfrm>
            <a:off x="921462" y="206926"/>
            <a:ext cx="10622661" cy="6355379"/>
            <a:chOff x="0" y="0"/>
            <a:chExt cx="13190936" cy="8584869"/>
          </a:xfrm>
        </p:grpSpPr>
        <p:sp>
          <p:nvSpPr>
            <p:cNvPr id="329" name="Google Shape;329;g1488e7d5000_0_45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0" name="Google Shape;330;g1488e7d5000_0_45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1" name="Google Shape;331;g1488e7d5000_0_45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32" name="Google Shape;332;g1488e7d5000_0_45"/>
          <p:cNvSpPr txBox="1"/>
          <p:nvPr>
            <p:ph type="ctrTitle"/>
          </p:nvPr>
        </p:nvSpPr>
        <p:spPr>
          <a:xfrm>
            <a:off x="1364082" y="613679"/>
            <a:ext cx="9683400" cy="137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icrosoft JhengHei"/>
              <a:buNone/>
            </a:pPr>
            <a:r>
              <a:rPr b="1" lang="zh-TW" sz="4800">
                <a:latin typeface="Microsoft JhengHei"/>
                <a:ea typeface="Microsoft JhengHei"/>
                <a:cs typeface="Microsoft JhengHei"/>
                <a:sym typeface="Microsoft JhengHei"/>
              </a:rPr>
              <a:t>施行BYOD &amp; THSD可能遇到的狀況?</a:t>
            </a:r>
            <a:endParaRPr b="1" sz="4800"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333" name="Google Shape;333;g1488e7d5000_0_45"/>
          <p:cNvSpPr txBox="1"/>
          <p:nvPr>
            <p:ph idx="1" type="subTitle"/>
          </p:nvPr>
        </p:nvSpPr>
        <p:spPr>
          <a:xfrm>
            <a:off x="1375130" y="2000289"/>
            <a:ext cx="9683400" cy="41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</a:pPr>
            <a:r>
              <a:rPr b="1" lang="zh-TW" sz="27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資訊及隱私安全</a:t>
            </a:r>
            <a:endParaRPr b="1" sz="27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</a:pPr>
            <a:r>
              <a:rPr b="1" lang="zh-TW" sz="27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網路成癮</a:t>
            </a:r>
            <a:endParaRPr b="1" sz="27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</a:pPr>
            <a:r>
              <a:rPr b="1" lang="zh-TW" sz="27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學習分心</a:t>
            </a:r>
            <a:endParaRPr b="1" sz="27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2667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30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34" name="Google Shape;334;g1488e7d5000_0_45"/>
          <p:cNvSpPr/>
          <p:nvPr/>
        </p:nvSpPr>
        <p:spPr>
          <a:xfrm>
            <a:off x="5287625" y="1780376"/>
            <a:ext cx="5840400" cy="4592700"/>
          </a:xfrm>
          <a:prstGeom prst="roundRect">
            <a:avLst>
              <a:gd fmla="val 8619" name="adj"/>
            </a:avLst>
          </a:prstGeom>
          <a:solidFill>
            <a:srgbClr val="FFFF8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5" name="Google Shape;335;g1488e7d5000_0_45"/>
          <p:cNvSpPr txBox="1"/>
          <p:nvPr/>
        </p:nvSpPr>
        <p:spPr>
          <a:xfrm>
            <a:off x="5547050" y="1994026"/>
            <a:ext cx="5500500" cy="363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33"/>
              </a:buClr>
              <a:buSzPts val="2800"/>
              <a:buFont typeface="Arial"/>
              <a:buChar char="•"/>
            </a:pPr>
            <a:r>
              <a:rPr b="1" i="0" lang="zh-TW" sz="2800" u="none" cap="none" strike="noStrike">
                <a:solidFill>
                  <a:srgbClr val="FF993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解決方式：</a:t>
            </a:r>
            <a:endParaRPr b="1" i="0" sz="2800" u="none" cap="none" strike="noStrike">
              <a:solidFill>
                <a:srgbClr val="FF9933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學校宣導</a:t>
            </a:r>
            <a:r>
              <a:rPr b="0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合理合法</a:t>
            </a: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資訊科技(IT)使用態度與習慣(素養)</a:t>
            </a:r>
            <a:endParaRPr b="1" i="0" sz="28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自帶</a:t>
            </a:r>
            <a:r>
              <a:rPr b="0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及</a:t>
            </a: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公用載具  </a:t>
            </a:r>
            <a:r>
              <a:rPr b="1" i="0" lang="zh-TW" sz="2800" u="none" cap="none" strike="noStrike">
                <a:solidFill>
                  <a:srgbClr val="0080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MDM*</a:t>
            </a: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納管</a:t>
            </a:r>
            <a:endParaRPr b="1" i="0" sz="28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提供家長監護功能APP</a:t>
            </a:r>
            <a:endParaRPr b="1" i="0" sz="28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518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教學/學習活動</a:t>
            </a:r>
            <a:r>
              <a:rPr b="0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融入</a:t>
            </a: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載具應用</a:t>
            </a:r>
            <a:endParaRPr b="0" i="0" sz="2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518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強化</a:t>
            </a: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親師夥伴關係</a:t>
            </a:r>
            <a:endParaRPr b="0" i="0" sz="2600" u="none" cap="none" strike="noStrike">
              <a:solidFill>
                <a:srgbClr val="0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pic>
        <p:nvPicPr>
          <p:cNvPr id="336" name="Google Shape;336;g1488e7d5000_0_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10677" y="1840264"/>
            <a:ext cx="445406" cy="584661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g1488e7d5000_0_45"/>
          <p:cNvSpPr/>
          <p:nvPr/>
        </p:nvSpPr>
        <p:spPr>
          <a:xfrm>
            <a:off x="370336" y="132599"/>
            <a:ext cx="1536900" cy="775500"/>
          </a:xfrm>
          <a:prstGeom prst="ellipse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Arial Black"/>
              <a:buNone/>
            </a:pPr>
            <a:r>
              <a:rPr b="0" i="0" lang="zh-TW" sz="25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How</a:t>
            </a:r>
            <a:endParaRPr b="0" i="0" sz="2500" u="none" cap="none" strike="noStrike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338" name="Google Shape;338;g1488e7d5000_0_45"/>
          <p:cNvSpPr txBox="1"/>
          <p:nvPr/>
        </p:nvSpPr>
        <p:spPr>
          <a:xfrm>
            <a:off x="5621378" y="5555771"/>
            <a:ext cx="51729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ts val="1600"/>
              <a:buFont typeface="Calibri"/>
              <a:buNone/>
            </a:pPr>
            <a:r>
              <a:rPr b="1" i="0" lang="zh-TW" sz="160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* MDM：</a:t>
            </a:r>
            <a:r>
              <a:rPr b="0" i="0" lang="zh-TW" sz="160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Mobile Device Management</a:t>
            </a:r>
            <a:r>
              <a:rPr b="1" i="0" lang="zh-TW" sz="160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行動載具管理系統</a:t>
            </a:r>
            <a:endParaRPr b="1" i="0" sz="1600" u="none" cap="none" strike="noStrike">
              <a:solidFill>
                <a:srgbClr val="00808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809999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ts val="1600"/>
              <a:buFont typeface="Calibri"/>
              <a:buNone/>
            </a:pPr>
            <a:r>
              <a:rPr b="0" i="0" lang="zh-TW" sz="160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可控管載具使用時間及應用程式，如安裝app、</a:t>
            </a:r>
            <a:endParaRPr b="0" i="0" sz="1600" u="none" cap="none" strike="noStrike">
              <a:solidFill>
                <a:srgbClr val="00808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809999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080"/>
              </a:buClr>
              <a:buSzPts val="1600"/>
              <a:buFont typeface="Calibri"/>
              <a:buNone/>
            </a:pPr>
            <a:r>
              <a:rPr b="0" i="0" lang="zh-TW" sz="160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使用時間、造訪網站等。</a:t>
            </a:r>
            <a:endParaRPr b="0" i="0" sz="1600" u="none" cap="none" strike="noStrike">
              <a:solidFill>
                <a:srgbClr val="00808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9" name="Google Shape;339;g1488e7d5000_0_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07225" y="3139275"/>
            <a:ext cx="3168550" cy="3168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4" name="Google Shape;344;g1488e7d5000_0_14"/>
          <p:cNvGrpSpPr/>
          <p:nvPr/>
        </p:nvGrpSpPr>
        <p:grpSpPr>
          <a:xfrm>
            <a:off x="921462" y="206926"/>
            <a:ext cx="10622661" cy="6355379"/>
            <a:chOff x="0" y="0"/>
            <a:chExt cx="13190936" cy="8584869"/>
          </a:xfrm>
        </p:grpSpPr>
        <p:sp>
          <p:nvSpPr>
            <p:cNvPr id="345" name="Google Shape;345;g1488e7d5000_0_14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6" name="Google Shape;346;g1488e7d5000_0_14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7" name="Google Shape;347;g1488e7d5000_0_14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48" name="Google Shape;348;g1488e7d5000_0_14"/>
          <p:cNvSpPr txBox="1"/>
          <p:nvPr>
            <p:ph type="ctrTitle"/>
          </p:nvPr>
        </p:nvSpPr>
        <p:spPr>
          <a:xfrm>
            <a:off x="1364082" y="613679"/>
            <a:ext cx="9683400" cy="137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icrosoft JhengHei"/>
              <a:buNone/>
            </a:pPr>
            <a:r>
              <a:rPr b="1" lang="zh-TW" sz="4800">
                <a:latin typeface="Microsoft JhengHei"/>
                <a:ea typeface="Microsoft JhengHei"/>
                <a:cs typeface="Microsoft JhengHei"/>
                <a:sym typeface="Microsoft JhengHei"/>
              </a:rPr>
              <a:t>施行BYOD &amp; THSD可能遇到的狀況?</a:t>
            </a:r>
            <a:endParaRPr b="1" sz="4800"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349" name="Google Shape;349;g1488e7d5000_0_14"/>
          <p:cNvSpPr txBox="1"/>
          <p:nvPr>
            <p:ph idx="1" type="subTitle"/>
          </p:nvPr>
        </p:nvSpPr>
        <p:spPr>
          <a:xfrm>
            <a:off x="1375130" y="2000289"/>
            <a:ext cx="9683400" cy="41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</a:pPr>
            <a:r>
              <a:rPr b="1" lang="zh-TW" sz="27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視力保健問題</a:t>
            </a:r>
            <a:endParaRPr b="1" sz="3100"/>
          </a:p>
          <a:p>
            <a:pPr indent="-2667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30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50" name="Google Shape;350;g1488e7d5000_0_14"/>
          <p:cNvSpPr/>
          <p:nvPr/>
        </p:nvSpPr>
        <p:spPr>
          <a:xfrm>
            <a:off x="1375125" y="2946800"/>
            <a:ext cx="5840400" cy="3402300"/>
          </a:xfrm>
          <a:prstGeom prst="roundRect">
            <a:avLst>
              <a:gd fmla="val 8619" name="adj"/>
            </a:avLst>
          </a:prstGeom>
          <a:solidFill>
            <a:srgbClr val="FFFF8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Google Shape;351;g1488e7d5000_0_14"/>
          <p:cNvSpPr txBox="1"/>
          <p:nvPr/>
        </p:nvSpPr>
        <p:spPr>
          <a:xfrm>
            <a:off x="1545075" y="3224700"/>
            <a:ext cx="5500500" cy="3017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33"/>
              </a:buClr>
              <a:buSzPts val="2800"/>
              <a:buFont typeface="Arial"/>
              <a:buChar char="•"/>
            </a:pPr>
            <a:r>
              <a:rPr b="1" i="0" lang="zh-TW" sz="2800" u="none" cap="none" strike="noStrike">
                <a:solidFill>
                  <a:srgbClr val="FF993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解決方式：</a:t>
            </a:r>
            <a:endParaRPr b="1" i="0" sz="2800" u="none" cap="none" strike="noStrike">
              <a:solidFill>
                <a:srgbClr val="FF9933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1" i="0" lang="zh-TW" sz="28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國民健康署建議</a:t>
            </a:r>
            <a:endParaRPr b="1" i="0" sz="2800" u="none" cap="none" strike="noStrike">
              <a:solidFill>
                <a:srgbClr val="0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Microsoft JhengHei"/>
              <a:buChar char="•"/>
            </a:pPr>
            <a:r>
              <a:rPr b="1" i="0" lang="zh-TW" sz="28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用眼30分鐘，休息10分鐘</a:t>
            </a:r>
            <a:endParaRPr b="1" i="0" sz="2800" u="none" cap="none" strike="noStrike">
              <a:solidFill>
                <a:srgbClr val="0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Microsoft JhengHei"/>
              <a:buChar char="•"/>
            </a:pPr>
            <a:r>
              <a:rPr b="1" i="0" lang="zh-TW" sz="28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閱讀保持 35-40 公分距離</a:t>
            </a:r>
            <a:endParaRPr b="1" i="0" sz="2800" u="none" cap="none" strike="noStrike">
              <a:solidFill>
                <a:srgbClr val="0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Microsoft JhengHei"/>
              <a:buChar char="•"/>
            </a:pPr>
            <a:r>
              <a:rPr b="1" i="0" lang="zh-TW" sz="28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光線要充足，姿勢要正確</a:t>
            </a:r>
            <a:endParaRPr b="1" i="0" sz="2800" u="none" cap="none" strike="noStrike">
              <a:solidFill>
                <a:srgbClr val="0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pic>
        <p:nvPicPr>
          <p:cNvPr id="352" name="Google Shape;352;g1488e7d5000_0_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45077" y="3092275"/>
            <a:ext cx="445406" cy="584661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g1488e7d5000_0_14"/>
          <p:cNvSpPr/>
          <p:nvPr/>
        </p:nvSpPr>
        <p:spPr>
          <a:xfrm>
            <a:off x="370336" y="132599"/>
            <a:ext cx="1536900" cy="775500"/>
          </a:xfrm>
          <a:prstGeom prst="ellipse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Arial Black"/>
              <a:buNone/>
            </a:pPr>
            <a:r>
              <a:rPr b="0" i="0" lang="zh-TW" sz="25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How</a:t>
            </a:r>
            <a:endParaRPr b="0" i="0" sz="2500" u="none" cap="none" strike="noStrike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pic>
        <p:nvPicPr>
          <p:cNvPr id="354" name="Google Shape;354;g1488e7d5000_0_14">
            <a:hlinkClick r:id="rId4"/>
          </p:cNvPr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66725" y="1569637"/>
            <a:ext cx="3463201" cy="48802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9" name="Google Shape;359;g1488e7d5000_0_29"/>
          <p:cNvGrpSpPr/>
          <p:nvPr/>
        </p:nvGrpSpPr>
        <p:grpSpPr>
          <a:xfrm>
            <a:off x="921462" y="206926"/>
            <a:ext cx="10622661" cy="6355379"/>
            <a:chOff x="0" y="0"/>
            <a:chExt cx="13190936" cy="8584869"/>
          </a:xfrm>
        </p:grpSpPr>
        <p:sp>
          <p:nvSpPr>
            <p:cNvPr id="360" name="Google Shape;360;g1488e7d5000_0_29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1" name="Google Shape;361;g1488e7d5000_0_29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2" name="Google Shape;362;g1488e7d5000_0_29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3" name="Google Shape;363;g1488e7d5000_0_29"/>
          <p:cNvSpPr txBox="1"/>
          <p:nvPr>
            <p:ph type="ctrTitle"/>
          </p:nvPr>
        </p:nvSpPr>
        <p:spPr>
          <a:xfrm>
            <a:off x="1364082" y="613679"/>
            <a:ext cx="9683400" cy="137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icrosoft JhengHei"/>
              <a:buNone/>
            </a:pPr>
            <a:r>
              <a:rPr b="1" lang="zh-TW" sz="4800">
                <a:latin typeface="Microsoft JhengHei"/>
                <a:ea typeface="Microsoft JhengHei"/>
                <a:cs typeface="Microsoft JhengHei"/>
                <a:sym typeface="Microsoft JhengHei"/>
              </a:rPr>
              <a:t>施行BYOD &amp; THSD可能遇到的狀況?</a:t>
            </a:r>
            <a:endParaRPr b="1" sz="4800"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364" name="Google Shape;364;g1488e7d5000_0_29"/>
          <p:cNvSpPr txBox="1"/>
          <p:nvPr>
            <p:ph idx="1" type="subTitle"/>
          </p:nvPr>
        </p:nvSpPr>
        <p:spPr>
          <a:xfrm>
            <a:off x="1375130" y="2000289"/>
            <a:ext cx="9683400" cy="41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Char char="•"/>
            </a:pPr>
            <a:r>
              <a:rPr b="1" lang="zh-TW" sz="27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損壞賠償責任歸屬</a:t>
            </a:r>
            <a:endParaRPr b="1" sz="3100"/>
          </a:p>
          <a:p>
            <a:pPr indent="-266700" lvl="0" marL="4572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30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65" name="Google Shape;365;g1488e7d5000_0_29"/>
          <p:cNvSpPr/>
          <p:nvPr/>
        </p:nvSpPr>
        <p:spPr>
          <a:xfrm>
            <a:off x="5287625" y="1863500"/>
            <a:ext cx="6017400" cy="4380900"/>
          </a:xfrm>
          <a:prstGeom prst="roundRect">
            <a:avLst>
              <a:gd fmla="val 8619" name="adj"/>
            </a:avLst>
          </a:prstGeom>
          <a:solidFill>
            <a:srgbClr val="FFFF89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" name="Google Shape;366;g1488e7d5000_0_29"/>
          <p:cNvSpPr txBox="1"/>
          <p:nvPr/>
        </p:nvSpPr>
        <p:spPr>
          <a:xfrm>
            <a:off x="5547050" y="2077150"/>
            <a:ext cx="5637300" cy="3633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33"/>
              </a:buClr>
              <a:buSzPts val="2800"/>
              <a:buFont typeface="Arial"/>
              <a:buChar char="•"/>
            </a:pPr>
            <a:r>
              <a:rPr b="1" i="0" lang="zh-TW" sz="2800" u="none" cap="none" strike="noStrike">
                <a:solidFill>
                  <a:srgbClr val="FF9933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解決方式：</a:t>
            </a:r>
            <a:endParaRPr b="1" i="0" sz="2800" u="none" cap="none" strike="noStrike">
              <a:solidFill>
                <a:srgbClr val="FF9933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06400" lvl="0" marL="457200" marR="0" rtl="0" algn="l">
              <a:lnSpc>
                <a:spcPct val="100000"/>
              </a:lnSpc>
              <a:spcBef>
                <a:spcPts val="518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家長</a:t>
            </a:r>
            <a:r>
              <a:rPr b="0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協助</a:t>
            </a: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注意學生在家使用情況</a:t>
            </a:r>
            <a:endParaRPr b="1" i="0" sz="28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06400" lvl="0" marL="457200" marR="0" rtl="0" algn="l">
              <a:lnSpc>
                <a:spcPct val="100000"/>
              </a:lnSpc>
              <a:spcBef>
                <a:spcPts val="518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0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詳細閱讀並了解</a:t>
            </a: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學校「載具管理規定及同意書」</a:t>
            </a:r>
            <a:r>
              <a:rPr b="0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內容</a:t>
            </a:r>
            <a:endParaRPr b="0" i="0" sz="28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06400" lvl="0" marL="457200" marR="0" rtl="0" algn="l">
              <a:lnSpc>
                <a:spcPct val="100000"/>
              </a:lnSpc>
              <a:spcBef>
                <a:spcPts val="518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</a:pP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培養學生IT素養</a:t>
            </a:r>
            <a:endParaRPr b="0" i="0" sz="2600" u="none" cap="none" strike="noStrike">
              <a:solidFill>
                <a:srgbClr val="0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pic>
        <p:nvPicPr>
          <p:cNvPr id="367" name="Google Shape;367;g1488e7d5000_0_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10677" y="1923388"/>
            <a:ext cx="445406" cy="584661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Google Shape;368;g1488e7d5000_0_29"/>
          <p:cNvSpPr/>
          <p:nvPr/>
        </p:nvSpPr>
        <p:spPr>
          <a:xfrm>
            <a:off x="370336" y="132599"/>
            <a:ext cx="1536900" cy="775500"/>
          </a:xfrm>
          <a:prstGeom prst="ellipse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500"/>
              <a:buFont typeface="Arial Black"/>
              <a:buNone/>
            </a:pPr>
            <a:r>
              <a:rPr b="0" i="0" lang="zh-TW" sz="25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How</a:t>
            </a:r>
            <a:endParaRPr b="0" i="0" sz="2500" u="none" cap="none" strike="noStrike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pic>
        <p:nvPicPr>
          <p:cNvPr id="369" name="Google Shape;369;g1488e7d5000_0_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90425" y="3544025"/>
            <a:ext cx="2134175" cy="201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4" name="Google Shape;374;p9"/>
          <p:cNvGrpSpPr/>
          <p:nvPr/>
        </p:nvGrpSpPr>
        <p:grpSpPr>
          <a:xfrm>
            <a:off x="921462" y="206926"/>
            <a:ext cx="10622838" cy="6355799"/>
            <a:chOff x="0" y="0"/>
            <a:chExt cx="13190936" cy="8584869"/>
          </a:xfrm>
        </p:grpSpPr>
        <p:sp>
          <p:nvSpPr>
            <p:cNvPr id="375" name="Google Shape;375;p9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6" name="Google Shape;376;p9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7" name="Google Shape;377;p9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8" name="Google Shape;378;p9"/>
          <p:cNvSpPr txBox="1"/>
          <p:nvPr>
            <p:ph type="ctrTitle"/>
          </p:nvPr>
        </p:nvSpPr>
        <p:spPr>
          <a:xfrm>
            <a:off x="1364082" y="613679"/>
            <a:ext cx="9683394" cy="1378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Microsoft JhengHei"/>
              <a:buNone/>
            </a:pPr>
            <a:r>
              <a:rPr b="1" lang="zh-TW" sz="4800">
                <a:latin typeface="Microsoft JhengHei"/>
                <a:ea typeface="Microsoft JhengHei"/>
                <a:cs typeface="Microsoft JhengHei"/>
                <a:sym typeface="Microsoft JhengHei"/>
              </a:rPr>
              <a:t>資訊科技支援服務</a:t>
            </a:r>
            <a:endParaRPr/>
          </a:p>
        </p:txBody>
      </p:sp>
      <p:sp>
        <p:nvSpPr>
          <p:cNvPr id="379" name="Google Shape;379;p9"/>
          <p:cNvSpPr txBox="1"/>
          <p:nvPr>
            <p:ph idx="1" type="subTitle"/>
          </p:nvPr>
        </p:nvSpPr>
        <p:spPr>
          <a:xfrm>
            <a:off x="1375130" y="2000289"/>
            <a:ext cx="9683395" cy="41528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</a:pPr>
            <a:r>
              <a:t/>
            </a:r>
            <a:endParaRPr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</a:pPr>
            <a:r>
              <a:t/>
            </a:r>
            <a:endParaRPr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</a:pPr>
            <a:r>
              <a:rPr lang="zh-TW">
                <a:solidFill>
                  <a:schemeClr val="dk1"/>
                </a:solidFill>
                <a:highlight>
                  <a:srgbClr val="FFFFAF"/>
                </a:highlight>
                <a:latin typeface="Microsoft JhengHei"/>
                <a:ea typeface="Microsoft JhengHei"/>
                <a:cs typeface="Microsoft JhengHei"/>
                <a:sym typeface="Microsoft JhengHei"/>
              </a:rPr>
              <a:t>《校內資訊管理人員及相關單位聯絡方式》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</a:pPr>
            <a:r>
              <a:rPr lang="zh-TW">
                <a:solidFill>
                  <a:schemeClr val="dk1"/>
                </a:solidFill>
                <a:highlight>
                  <a:srgbClr val="FFFFAF"/>
                </a:highlight>
                <a:latin typeface="Microsoft JhengHei"/>
                <a:ea typeface="Microsoft JhengHei"/>
                <a:cs typeface="Microsoft JhengHei"/>
                <a:sym typeface="Microsoft JhengHei"/>
              </a:rPr>
              <a:t>《其他支援管道，如相關line社群、部落格、專頁等》</a:t>
            </a:r>
            <a:endParaRPr/>
          </a:p>
        </p:txBody>
      </p:sp>
      <p:sp>
        <p:nvSpPr>
          <p:cNvPr id="380" name="Google Shape;380;p9"/>
          <p:cNvSpPr/>
          <p:nvPr/>
        </p:nvSpPr>
        <p:spPr>
          <a:xfrm>
            <a:off x="315259" y="99937"/>
            <a:ext cx="1896717" cy="997343"/>
          </a:xfrm>
          <a:custGeom>
            <a:rect b="b" l="l" r="r" t="t"/>
            <a:pathLst>
              <a:path extrusionOk="0" h="913809" w="2075404">
                <a:moveTo>
                  <a:pt x="7" y="551985"/>
                </a:moveTo>
                <a:cubicBezTo>
                  <a:pt x="1098" y="443104"/>
                  <a:pt x="55306" y="306196"/>
                  <a:pt x="321980" y="162429"/>
                </a:cubicBezTo>
                <a:cubicBezTo>
                  <a:pt x="625479" y="29609"/>
                  <a:pt x="1133330" y="-28482"/>
                  <a:pt x="1425567" y="13404"/>
                </a:cubicBezTo>
                <a:cubicBezTo>
                  <a:pt x="1717804" y="55290"/>
                  <a:pt x="2075404" y="144318"/>
                  <a:pt x="2075404" y="413745"/>
                </a:cubicBezTo>
                <a:cubicBezTo>
                  <a:pt x="2075404" y="683172"/>
                  <a:pt x="1624345" y="589827"/>
                  <a:pt x="1839075" y="811409"/>
                </a:cubicBezTo>
                <a:cubicBezTo>
                  <a:pt x="2053805" y="1032991"/>
                  <a:pt x="1518529" y="830950"/>
                  <a:pt x="1287288" y="797747"/>
                </a:cubicBezTo>
                <a:cubicBezTo>
                  <a:pt x="1086582" y="773298"/>
                  <a:pt x="469346" y="846125"/>
                  <a:pt x="315436" y="815715"/>
                </a:cubicBezTo>
                <a:cubicBezTo>
                  <a:pt x="127753" y="778179"/>
                  <a:pt x="-1084" y="660866"/>
                  <a:pt x="7" y="551985"/>
                </a:cubicBezTo>
                <a:close/>
              </a:path>
            </a:pathLst>
          </a:cu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zh-TW" sz="30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HELP!</a:t>
            </a:r>
            <a:endParaRPr b="0" i="0" sz="3000" u="none" cap="none" strike="noStrike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5" name="Google Shape;385;p10"/>
          <p:cNvGrpSpPr/>
          <p:nvPr/>
        </p:nvGrpSpPr>
        <p:grpSpPr>
          <a:xfrm>
            <a:off x="921462" y="206926"/>
            <a:ext cx="10622838" cy="6355799"/>
            <a:chOff x="0" y="0"/>
            <a:chExt cx="13190936" cy="8584869"/>
          </a:xfrm>
        </p:grpSpPr>
        <p:sp>
          <p:nvSpPr>
            <p:cNvPr id="386" name="Google Shape;386;p10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7" name="Google Shape;387;p10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8" name="Google Shape;388;p10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89" name="Google Shape;389;p10"/>
          <p:cNvSpPr txBox="1"/>
          <p:nvPr>
            <p:ph type="ctrTitle"/>
          </p:nvPr>
        </p:nvSpPr>
        <p:spPr>
          <a:xfrm>
            <a:off x="1364082" y="613679"/>
            <a:ext cx="9683394" cy="1378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Microsoft JhengHei"/>
              <a:buNone/>
            </a:pPr>
            <a:r>
              <a:rPr b="1" lang="zh-TW" sz="4800">
                <a:latin typeface="Microsoft JhengHei"/>
                <a:ea typeface="Microsoft JhengHei"/>
                <a:cs typeface="Microsoft JhengHei"/>
                <a:sym typeface="Microsoft JhengHei"/>
              </a:rPr>
              <a:t>家長配合事項</a:t>
            </a:r>
            <a:endParaRPr/>
          </a:p>
        </p:txBody>
      </p:sp>
      <p:sp>
        <p:nvSpPr>
          <p:cNvPr id="390" name="Google Shape;390;p10"/>
          <p:cNvSpPr txBox="1"/>
          <p:nvPr>
            <p:ph idx="1" type="subTitle"/>
          </p:nvPr>
        </p:nvSpPr>
        <p:spPr>
          <a:xfrm>
            <a:off x="1375130" y="2000289"/>
            <a:ext cx="9683395" cy="41528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</a:pPr>
            <a:r>
              <a:t/>
            </a:r>
            <a:endParaRPr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</a:pPr>
            <a:r>
              <a:t/>
            </a:r>
            <a:endParaRPr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</a:pPr>
            <a:r>
              <a:t/>
            </a:r>
            <a:endParaRPr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graphicFrame>
        <p:nvGraphicFramePr>
          <p:cNvPr id="391" name="Google Shape;391;p10"/>
          <p:cNvGraphicFramePr/>
          <p:nvPr/>
        </p:nvGraphicFramePr>
        <p:xfrm>
          <a:off x="1328635" y="248417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{77887E47-2F27-4587-BCEB-4E3D91E0F9AA}</a:tableStyleId>
              </a:tblPr>
              <a:tblGrid>
                <a:gridCol w="4684800"/>
                <a:gridCol w="2564675"/>
                <a:gridCol w="1328050"/>
                <a:gridCol w="1295400"/>
              </a:tblGrid>
              <a:tr h="649450"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428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3500"/>
                        <a:buFont typeface="Arial"/>
                        <a:buNone/>
                      </a:pPr>
                      <a:r>
                        <a:rPr b="1" i="0" lang="zh-TW" sz="3500" u="none" cap="none" strike="noStrike">
                          <a:solidFill>
                            <a:srgbClr val="00808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計畫班級 </a:t>
                      </a:r>
                      <a:r>
                        <a:rPr b="0" i="0" lang="zh-TW" sz="2600" u="none" cap="none" strike="noStrike">
                          <a:solidFill>
                            <a:srgbClr val="008080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(成效評估、文件蒐集)</a:t>
                      </a:r>
                      <a:endParaRPr b="0" i="0" sz="2600" u="none" cap="none" strike="noStrike">
                        <a:solidFill>
                          <a:srgbClr val="008080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9525" marB="0" marR="9525" marL="95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A3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None/>
                      </a:pPr>
                      <a:r>
                        <a:rPr b="1" i="0" lang="zh-TW" sz="2600" u="none" cap="none" strike="noStrike">
                          <a:solidFill>
                            <a:schemeClr val="lt1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BYOD</a:t>
                      </a:r>
                      <a:endParaRPr b="1" i="0" sz="2600" u="none" cap="none" strike="noStrike">
                        <a:solidFill>
                          <a:schemeClr val="lt1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9525" marB="0" marR="9525" marL="9525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7FC4C7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None/>
                      </a:pPr>
                      <a:r>
                        <a:rPr b="1" lang="zh-TW" sz="2600" u="none" cap="none" strike="noStrike">
                          <a:solidFill>
                            <a:schemeClr val="lt1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THSD</a:t>
                      </a:r>
                      <a:endParaRPr b="1" i="0" sz="2600" u="none" cap="none" strike="noStrike">
                        <a:solidFill>
                          <a:schemeClr val="lt1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9525" marB="0" marR="9525" marL="9525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AD5B"/>
                    </a:solidFill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None/>
                      </a:pPr>
                      <a:r>
                        <a:rPr b="1" i="0" lang="zh-TW" sz="26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►  </a:t>
                      </a:r>
                      <a:r>
                        <a:rPr b="1" i="0" lang="zh-TW" sz="2600" u="none" cap="none" strike="noStrike">
                          <a:solidFill>
                            <a:schemeClr val="dk1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學生</a:t>
                      </a:r>
                      <a:r>
                        <a:rPr b="1" lang="zh-TW" sz="2600" u="none" cap="none" strike="noStrike">
                          <a:solidFill>
                            <a:schemeClr val="dk1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自主</a:t>
                      </a:r>
                      <a:r>
                        <a:rPr b="1" i="0" lang="zh-TW" sz="2600" u="none" cap="none" strike="noStrike">
                          <a:solidFill>
                            <a:schemeClr val="dk1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學習</a:t>
                      </a:r>
                      <a:r>
                        <a:rPr b="1" lang="zh-TW" sz="2600" u="none" cap="none" strike="noStrike">
                          <a:solidFill>
                            <a:schemeClr val="dk1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量表</a:t>
                      </a:r>
                      <a:endParaRPr b="1" i="0" sz="2600" u="none" cap="none" strike="noStrike">
                        <a:solidFill>
                          <a:schemeClr val="dk1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9525" marB="0" marR="9525" marL="9525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F1DD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lang="zh-TW" sz="2200" u="none" cap="none" strike="noStrike">
                          <a:solidFill>
                            <a:srgbClr val="953734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依教育部公告期程</a:t>
                      </a:r>
                      <a:endParaRPr sz="1400" u="none" cap="none" strike="noStrike"/>
                    </a:p>
                  </a:txBody>
                  <a:tcPr marT="9525" marB="0" marR="9525" marL="9525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None/>
                      </a:pPr>
                      <a:r>
                        <a:rPr b="1" i="0" lang="zh-TW" sz="2600" u="none" cap="none" strike="noStrike">
                          <a:solidFill>
                            <a:srgbClr val="7FC4C7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●</a:t>
                      </a:r>
                      <a:endParaRPr b="0" i="0" sz="2600" u="none" cap="none" strike="noStrike">
                        <a:solidFill>
                          <a:srgbClr val="7FC4C7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9525" marB="0" marR="9525" marL="9525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None/>
                      </a:pPr>
                      <a:r>
                        <a:rPr b="1" i="0" lang="zh-TW" sz="2600" u="none" cap="none" strike="noStrike">
                          <a:solidFill>
                            <a:srgbClr val="FFAD5B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●</a:t>
                      </a:r>
                      <a:endParaRPr b="0" i="0" sz="2600" u="none" cap="none" strike="noStrike">
                        <a:solidFill>
                          <a:srgbClr val="FFAD5B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9525" marB="0" marR="9525" marL="9525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F1DD"/>
                    </a:solidFill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None/>
                      </a:pPr>
                      <a:r>
                        <a:rPr b="1" i="0" lang="zh-TW" sz="26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►  </a:t>
                      </a:r>
                      <a:r>
                        <a:rPr b="1" i="0" lang="zh-TW" sz="2600" u="none" cap="none" strike="noStrike">
                          <a:solidFill>
                            <a:schemeClr val="dk1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家長問卷調查</a:t>
                      </a:r>
                      <a:endParaRPr sz="1400" u="none" cap="none" strike="noStrike"/>
                    </a:p>
                  </a:txBody>
                  <a:tcPr marT="9525" marB="0" marR="9525" marL="9525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F1DD"/>
                    </a:solidFill>
                  </a:tcPr>
                </a:tc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None/>
                      </a:pPr>
                      <a:r>
                        <a:rPr b="1" i="0" lang="zh-TW" sz="2600" u="none" cap="none" strike="noStrike">
                          <a:solidFill>
                            <a:srgbClr val="7FC4C7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●</a:t>
                      </a:r>
                      <a:endParaRPr b="0" i="0" sz="2600" u="none" cap="none" strike="noStrike">
                        <a:solidFill>
                          <a:srgbClr val="7FC4C7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9525" marB="0" marR="9525" marL="9525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None/>
                      </a:pPr>
                      <a:r>
                        <a:rPr b="1" i="0" lang="zh-TW" sz="2600" u="none" cap="none" strike="noStrike">
                          <a:solidFill>
                            <a:srgbClr val="FFAD5B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●</a:t>
                      </a:r>
                      <a:endParaRPr b="0" i="0" sz="2600" u="none" cap="none" strike="noStrike">
                        <a:solidFill>
                          <a:srgbClr val="FFAD5B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9525" marB="0" marR="9525" marL="9525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F1DD"/>
                    </a:solidFill>
                  </a:tcPr>
                </a:tc>
              </a:tr>
              <a:tr h="720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None/>
                      </a:pPr>
                      <a:r>
                        <a:rPr b="1" i="0" lang="zh-TW" sz="2600" u="none" cap="none" strike="noStrik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►  </a:t>
                      </a:r>
                      <a:r>
                        <a:rPr b="1" i="0" lang="zh-TW" sz="2600" u="none" cap="none" strike="noStrike">
                          <a:solidFill>
                            <a:schemeClr val="dk1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學習載具管理規定及同意書</a:t>
                      </a:r>
                      <a:endParaRPr sz="1400" u="none" cap="none" strike="noStrike"/>
                    </a:p>
                  </a:txBody>
                  <a:tcPr marT="9525" marB="0" marR="9525" marL="9525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b="0" i="0" lang="zh-TW" sz="2200" u="none" cap="none" strike="noStrike">
                          <a:solidFill>
                            <a:srgbClr val="953734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至少90%</a:t>
                      </a:r>
                      <a:endParaRPr sz="1400" u="none" cap="none" strike="noStrike"/>
                    </a:p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Arial"/>
                        <a:buNone/>
                      </a:pPr>
                      <a:r>
                        <a:rPr b="0" i="0" lang="zh-TW" sz="2200" u="none" cap="none" strike="noStrike">
                          <a:solidFill>
                            <a:srgbClr val="953734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學生家長同意</a:t>
                      </a:r>
                      <a:endParaRPr sz="1400" u="none" cap="none" strike="noStrike"/>
                    </a:p>
                  </a:txBody>
                  <a:tcPr marT="9525" marB="0" marR="9525" marL="9525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None/>
                      </a:pPr>
                      <a:r>
                        <a:rPr b="1" i="0" lang="zh-TW" sz="2600" u="none" cap="none" strike="noStrike">
                          <a:solidFill>
                            <a:srgbClr val="7FC4C7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●</a:t>
                      </a:r>
                      <a:endParaRPr b="0" i="0" sz="2600" u="none" cap="none" strike="noStrike">
                        <a:solidFill>
                          <a:srgbClr val="7FC4C7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9525" marB="0" marR="9525" marL="9525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600"/>
                        <a:buFont typeface="Arial"/>
                        <a:buNone/>
                      </a:pPr>
                      <a:r>
                        <a:rPr b="1" i="0" lang="zh-TW" sz="2600" u="none" cap="none" strike="noStrike">
                          <a:solidFill>
                            <a:srgbClr val="FFAD5B"/>
                          </a:solidFill>
                          <a:latin typeface="Microsoft JhengHei"/>
                          <a:ea typeface="Microsoft JhengHei"/>
                          <a:cs typeface="Microsoft JhengHei"/>
                          <a:sym typeface="Microsoft JhengHei"/>
                        </a:rPr>
                        <a:t>●</a:t>
                      </a:r>
                      <a:endParaRPr b="0" i="0" sz="2600" u="none" cap="none" strike="noStrike">
                        <a:solidFill>
                          <a:srgbClr val="FFAD5B"/>
                        </a:solidFill>
                        <a:latin typeface="Microsoft JhengHei"/>
                        <a:ea typeface="Microsoft JhengHei"/>
                        <a:cs typeface="Microsoft JhengHei"/>
                        <a:sym typeface="Microsoft JhengHei"/>
                      </a:endParaRPr>
                    </a:p>
                  </a:txBody>
                  <a:tcPr marT="9525" marB="0" marR="9525" marL="9525" anchor="ctr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AF1DD"/>
                    </a:solidFill>
                  </a:tcPr>
                </a:tc>
              </a:tr>
            </a:tbl>
          </a:graphicData>
        </a:graphic>
      </p:graphicFrame>
      <p:sp>
        <p:nvSpPr>
          <p:cNvPr id="392" name="Google Shape;392;p10"/>
          <p:cNvSpPr/>
          <p:nvPr/>
        </p:nvSpPr>
        <p:spPr>
          <a:xfrm>
            <a:off x="370336" y="132599"/>
            <a:ext cx="1536841" cy="775404"/>
          </a:xfrm>
          <a:prstGeom prst="ellipse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zh-TW" sz="25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KPI</a:t>
            </a:r>
            <a:endParaRPr b="0" i="0" sz="2500" u="none" cap="none" strike="noStrike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  <p:transition spd="slow"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8" name="Google Shape;398;p55"/>
          <p:cNvGrpSpPr/>
          <p:nvPr/>
        </p:nvGrpSpPr>
        <p:grpSpPr>
          <a:xfrm>
            <a:off x="1100571" y="369603"/>
            <a:ext cx="10622838" cy="6355799"/>
            <a:chOff x="0" y="0"/>
            <a:chExt cx="13190936" cy="8584869"/>
          </a:xfrm>
        </p:grpSpPr>
        <p:sp>
          <p:nvSpPr>
            <p:cNvPr id="399" name="Google Shape;399;p55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0" name="Google Shape;400;p55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1" name="Google Shape;401;p55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02" name="Google Shape;402;p55"/>
          <p:cNvSpPr txBox="1"/>
          <p:nvPr/>
        </p:nvSpPr>
        <p:spPr>
          <a:xfrm>
            <a:off x="926576" y="335860"/>
            <a:ext cx="10558406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1" i="0" lang="zh-TW" sz="48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家長APP(1/</a:t>
            </a:r>
            <a:r>
              <a:rPr b="1" lang="zh-TW" sz="4800">
                <a:latin typeface="Microsoft JhengHei"/>
                <a:ea typeface="Microsoft JhengHei"/>
                <a:cs typeface="Microsoft JhengHei"/>
                <a:sym typeface="Microsoft JhengHei"/>
              </a:rPr>
              <a:t>2</a:t>
            </a:r>
            <a:r>
              <a:rPr b="1" i="0" lang="zh-TW" sz="48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3" name="Google Shape;403;p55"/>
          <p:cNvSpPr/>
          <p:nvPr/>
        </p:nvSpPr>
        <p:spPr>
          <a:xfrm>
            <a:off x="370336" y="132598"/>
            <a:ext cx="1581011" cy="830997"/>
          </a:xfrm>
          <a:prstGeom prst="ellipse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zh-TW" sz="20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Parent</a:t>
            </a:r>
            <a:endParaRPr b="0" i="0" sz="2400" u="none" cap="none" strike="noStrike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404" name="Google Shape;404;p55"/>
          <p:cNvSpPr txBox="1"/>
          <p:nvPr>
            <p:ph idx="12" type="sldNum"/>
          </p:nvPr>
        </p:nvSpPr>
        <p:spPr>
          <a:xfrm>
            <a:off x="819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5"/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405" name="Google Shape;405;p55"/>
          <p:cNvSpPr/>
          <p:nvPr/>
        </p:nvSpPr>
        <p:spPr>
          <a:xfrm>
            <a:off x="6374288" y="5417675"/>
            <a:ext cx="5110694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zh-TW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介紹影片：https://www.youtube.com/watch?v=R6AhwEp-CCg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06" name="Google Shape;406;p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43899" y="3098309"/>
            <a:ext cx="4241083" cy="2353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" name="Google Shape;407;p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38881" y="3784338"/>
            <a:ext cx="1942375" cy="1902735"/>
          </a:xfrm>
          <a:prstGeom prst="rect">
            <a:avLst/>
          </a:prstGeom>
          <a:noFill/>
          <a:ln>
            <a:noFill/>
          </a:ln>
        </p:spPr>
      </p:pic>
      <p:sp>
        <p:nvSpPr>
          <p:cNvPr id="408" name="Google Shape;408;p55"/>
          <p:cNvSpPr txBox="1"/>
          <p:nvPr/>
        </p:nvSpPr>
        <p:spPr>
          <a:xfrm>
            <a:off x="1738881" y="1157822"/>
            <a:ext cx="7654660" cy="25287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zh-TW" sz="28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Jamf Parent - </a:t>
            </a:r>
            <a:r>
              <a:rPr b="1" i="0" lang="zh-TW" sz="2800" u="none" cap="none" strike="noStrike">
                <a:solidFill>
                  <a:srgbClr val="FF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for iOS</a:t>
            </a:r>
            <a:endParaRPr b="1" i="0" sz="2800" u="none" cap="none" strike="noStrike">
              <a:solidFill>
                <a:srgbClr val="FF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0" i="0" lang="zh-TW" sz="20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讓家長管理孩童可瀏覽的應用程式與網站</a:t>
            </a:r>
            <a:endParaRPr b="0" i="0" sz="2000" u="none" cap="none" strike="noStrike">
              <a:solidFill>
                <a:srgbClr val="0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0" i="0" lang="zh-TW" sz="20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可限制一天中特定時間開放遊戲、應用程式以及社交網站的時間</a:t>
            </a:r>
            <a:endParaRPr b="0" i="0" sz="2000" u="none" cap="none" strike="noStrike">
              <a:solidFill>
                <a:srgbClr val="0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0" i="0" lang="zh-TW" sz="20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可多位家長共同管理一位孩童</a:t>
            </a:r>
            <a:endParaRPr b="0" i="0" sz="2000" u="none" cap="none" strike="noStrike">
              <a:solidFill>
                <a:srgbClr val="0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0" i="0" lang="zh-TW" sz="20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簡單的設定步驟，協助家長訂定設備規範</a:t>
            </a:r>
            <a:endParaRPr b="0" i="0" sz="2000" u="none" cap="none" strike="noStrike">
              <a:solidFill>
                <a:srgbClr val="0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409" name="Google Shape;409;p55"/>
          <p:cNvSpPr/>
          <p:nvPr/>
        </p:nvSpPr>
        <p:spPr>
          <a:xfrm>
            <a:off x="370336" y="132598"/>
            <a:ext cx="1581011" cy="830997"/>
          </a:xfrm>
          <a:prstGeom prst="ellipse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zh-TW" sz="20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Parent</a:t>
            </a:r>
            <a:endParaRPr b="0" i="0" sz="2400" u="none" cap="none" strike="noStrike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410" name="Google Shape;410;p55"/>
          <p:cNvSpPr/>
          <p:nvPr/>
        </p:nvSpPr>
        <p:spPr>
          <a:xfrm>
            <a:off x="10396050" y="5664235"/>
            <a:ext cx="1082348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zh-TW" sz="1400" u="sng" cap="none" strike="noStrike">
                <a:solidFill>
                  <a:srgbClr val="31859B"/>
                </a:solidFill>
                <a:latin typeface="Microsoft JhengHei"/>
                <a:ea typeface="Microsoft JhengHei"/>
                <a:cs typeface="Microsoft JhengHei"/>
                <a:sym typeface="Microsoft JhengHei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使用說明書</a:t>
            </a:r>
            <a:endParaRPr b="0" i="0" sz="1400" u="none" cap="none" strike="noStrike">
              <a:solidFill>
                <a:srgbClr val="31859B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pic>
        <p:nvPicPr>
          <p:cNvPr id="411" name="Google Shape;411;p5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799886" y="3784338"/>
            <a:ext cx="1883064" cy="1883064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55"/>
          <p:cNvSpPr/>
          <p:nvPr/>
        </p:nvSpPr>
        <p:spPr>
          <a:xfrm>
            <a:off x="4027183" y="5664235"/>
            <a:ext cx="120097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zh-TW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下載QRcode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Google Shape;413;p55"/>
          <p:cNvSpPr/>
          <p:nvPr/>
        </p:nvSpPr>
        <p:spPr>
          <a:xfrm>
            <a:off x="2288317" y="5664235"/>
            <a:ext cx="843501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zh-TW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iOS系統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9" name="Google Shape;419;p56"/>
          <p:cNvGrpSpPr/>
          <p:nvPr/>
        </p:nvGrpSpPr>
        <p:grpSpPr>
          <a:xfrm>
            <a:off x="1100571" y="369603"/>
            <a:ext cx="10622838" cy="6355799"/>
            <a:chOff x="0" y="0"/>
            <a:chExt cx="13190936" cy="8584869"/>
          </a:xfrm>
        </p:grpSpPr>
        <p:sp>
          <p:nvSpPr>
            <p:cNvPr id="420" name="Google Shape;420;p56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1" name="Google Shape;421;p56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56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3" name="Google Shape;423;p56"/>
          <p:cNvSpPr txBox="1"/>
          <p:nvPr>
            <p:ph idx="12" type="sldNum"/>
          </p:nvPr>
        </p:nvSpPr>
        <p:spPr>
          <a:xfrm>
            <a:off x="819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25"/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424" name="Google Shape;424;p56"/>
          <p:cNvSpPr txBox="1"/>
          <p:nvPr/>
        </p:nvSpPr>
        <p:spPr>
          <a:xfrm>
            <a:off x="926576" y="335860"/>
            <a:ext cx="10558406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b="1" i="0" lang="zh-TW" sz="48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家長APP(2/</a:t>
            </a:r>
            <a:r>
              <a:rPr b="1" lang="zh-TW" sz="4800">
                <a:latin typeface="Microsoft JhengHei"/>
                <a:ea typeface="Microsoft JhengHei"/>
                <a:cs typeface="Microsoft JhengHei"/>
                <a:sym typeface="Microsoft JhengHei"/>
              </a:rPr>
              <a:t>2</a:t>
            </a:r>
            <a:r>
              <a:rPr b="1" i="0" lang="zh-TW" sz="48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5" name="Google Shape;425;p56"/>
          <p:cNvSpPr/>
          <p:nvPr/>
        </p:nvSpPr>
        <p:spPr>
          <a:xfrm>
            <a:off x="5801015" y="5645830"/>
            <a:ext cx="5091458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zh-TW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介紹影片：https://www.youtube.com/watch?v=B3XxAprzHW8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6" name="Google Shape;426;p56"/>
          <p:cNvSpPr txBox="1"/>
          <p:nvPr/>
        </p:nvSpPr>
        <p:spPr>
          <a:xfrm>
            <a:off x="1720095" y="1064079"/>
            <a:ext cx="9366220" cy="25287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0" i="0" lang="zh-TW" sz="28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Family Link – </a:t>
            </a:r>
            <a:r>
              <a:rPr b="1" i="0" lang="zh-TW" sz="2800" u="none" cap="none" strike="noStrike">
                <a:solidFill>
                  <a:srgbClr val="FF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for Android、iOS 、Chrome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0" i="0" lang="zh-TW" sz="20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管理子女下載的應用程式與使用時間，進行核准或封鎖</a:t>
            </a:r>
            <a:endParaRPr b="0" i="0" sz="2000" u="none" cap="none" strike="noStrike">
              <a:solidFill>
                <a:srgbClr val="0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0" i="0" lang="zh-TW" sz="20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協助列出教師推薦的應用程式，已新增到子女的裝置中</a:t>
            </a:r>
            <a:endParaRPr b="0" i="0" sz="2000" u="none" cap="none" strike="noStrike">
              <a:solidFill>
                <a:srgbClr val="0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0" i="0" lang="zh-TW" sz="20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設定裝置的使用上限時間</a:t>
            </a:r>
            <a:endParaRPr b="0" i="0" sz="2000" u="none" cap="none" strike="noStrike">
              <a:solidFill>
                <a:srgbClr val="0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285750" lvl="0" marL="2857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b="0" i="0" lang="zh-TW" sz="20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掌握子女的所在位置</a:t>
            </a:r>
            <a:endParaRPr b="0" i="0" sz="2000" u="none" cap="none" strike="noStrike">
              <a:solidFill>
                <a:srgbClr val="0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427" name="Google Shape;427;p56"/>
          <p:cNvSpPr/>
          <p:nvPr/>
        </p:nvSpPr>
        <p:spPr>
          <a:xfrm>
            <a:off x="370336" y="132598"/>
            <a:ext cx="1581011" cy="830997"/>
          </a:xfrm>
          <a:prstGeom prst="ellipse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zh-TW" sz="20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Parent</a:t>
            </a:r>
            <a:endParaRPr b="0" i="0" sz="2400" u="none" cap="none" strike="noStrike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428" name="Google Shape;428;p56"/>
          <p:cNvSpPr/>
          <p:nvPr/>
        </p:nvSpPr>
        <p:spPr>
          <a:xfrm>
            <a:off x="4216422" y="5608223"/>
            <a:ext cx="120097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zh-TW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下載QRcode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9" name="Google Shape;429;p56"/>
          <p:cNvSpPr/>
          <p:nvPr/>
        </p:nvSpPr>
        <p:spPr>
          <a:xfrm>
            <a:off x="1541394" y="5589257"/>
            <a:ext cx="2505814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zh-TW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Android、iOS 、Chrome系統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0" name="Google Shape;430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17989" y="3715497"/>
            <a:ext cx="1952625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p5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57612" y="3701916"/>
            <a:ext cx="1932163" cy="1932163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p5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157895" y="3269672"/>
            <a:ext cx="4377698" cy="2428605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p56"/>
          <p:cNvSpPr/>
          <p:nvPr/>
        </p:nvSpPr>
        <p:spPr>
          <a:xfrm>
            <a:off x="5801015" y="5963424"/>
            <a:ext cx="902811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zh-TW" sz="1400" u="sng" cap="none" strike="noStrike">
                <a:solidFill>
                  <a:srgbClr val="31859B"/>
                </a:solid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說明網站</a:t>
            </a:r>
            <a:endParaRPr b="0" i="0" sz="1400" u="none" cap="none" strike="noStrike">
              <a:solidFill>
                <a:srgbClr val="31859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8" name="Google Shape;43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-5400000">
            <a:off x="2852322" y="-2427757"/>
            <a:ext cx="7689619" cy="11773123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11"/>
          <p:cNvSpPr txBox="1"/>
          <p:nvPr>
            <p:ph type="title"/>
          </p:nvPr>
        </p:nvSpPr>
        <p:spPr>
          <a:xfrm>
            <a:off x="695325" y="2667000"/>
            <a:ext cx="10515600" cy="23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937B"/>
              </a:buClr>
              <a:buSzPts val="6600"/>
              <a:buFont typeface="Microsoft JhengHei"/>
              <a:buNone/>
            </a:pPr>
            <a:r>
              <a:rPr lang="zh-TW" sz="6600">
                <a:solidFill>
                  <a:srgbClr val="0E937B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全國數位學習推動及成效</a:t>
            </a:r>
            <a:endParaRPr/>
          </a:p>
        </p:txBody>
      </p:sp>
      <p:sp>
        <p:nvSpPr>
          <p:cNvPr id="440" name="Google Shape;440;p11"/>
          <p:cNvSpPr txBox="1"/>
          <p:nvPr>
            <p:ph idx="12" type="sldNum"/>
          </p:nvPr>
        </p:nvSpPr>
        <p:spPr>
          <a:xfrm>
            <a:off x="819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5" name="Google Shape;445;p12"/>
          <p:cNvGrpSpPr/>
          <p:nvPr/>
        </p:nvGrpSpPr>
        <p:grpSpPr>
          <a:xfrm>
            <a:off x="921462" y="206926"/>
            <a:ext cx="10622838" cy="6355799"/>
            <a:chOff x="0" y="0"/>
            <a:chExt cx="13190936" cy="8584869"/>
          </a:xfrm>
        </p:grpSpPr>
        <p:sp>
          <p:nvSpPr>
            <p:cNvPr id="446" name="Google Shape;446;p12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12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12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49" name="Google Shape;449;p12"/>
          <p:cNvSpPr txBox="1"/>
          <p:nvPr>
            <p:ph type="ctrTitle"/>
          </p:nvPr>
        </p:nvSpPr>
        <p:spPr>
          <a:xfrm>
            <a:off x="1254303" y="579937"/>
            <a:ext cx="9683394" cy="1378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Microsoft JhengHei"/>
              <a:buNone/>
            </a:pPr>
            <a:r>
              <a:rPr b="1" lang="zh-TW" sz="4800">
                <a:latin typeface="Microsoft JhengHei"/>
                <a:ea typeface="Microsoft JhengHei"/>
                <a:cs typeface="Microsoft JhengHei"/>
                <a:sym typeface="Microsoft JhengHei"/>
              </a:rPr>
              <a:t>教育部數位學習資源入口網</a:t>
            </a:r>
            <a:endParaRPr/>
          </a:p>
        </p:txBody>
      </p:sp>
      <p:pic>
        <p:nvPicPr>
          <p:cNvPr id="450" name="Google Shape;450;p12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06462" y="1717965"/>
            <a:ext cx="7337901" cy="4162962"/>
          </a:xfrm>
          <a:prstGeom prst="rect">
            <a:avLst/>
          </a:prstGeom>
          <a:noFill/>
          <a:ln>
            <a:noFill/>
          </a:ln>
        </p:spPr>
      </p:pic>
      <p:sp>
        <p:nvSpPr>
          <p:cNvPr id="451" name="Google Shape;451;p12"/>
          <p:cNvSpPr/>
          <p:nvPr/>
        </p:nvSpPr>
        <p:spPr>
          <a:xfrm>
            <a:off x="937630" y="217037"/>
            <a:ext cx="3088563" cy="489462"/>
          </a:xfrm>
          <a:prstGeom prst="rect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zh-TW" sz="2500" u="none" cap="none" strike="noStrike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相關數位學習資源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2" name="Google Shape;452;p12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zh-TW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3" name="Google Shape;453;p12"/>
          <p:cNvSpPr txBox="1"/>
          <p:nvPr/>
        </p:nvSpPr>
        <p:spPr>
          <a:xfrm>
            <a:off x="4718833" y="5890329"/>
            <a:ext cx="2973891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zh-TW" sz="1400" u="sng" cap="none" strike="noStrike">
                <a:solidFill>
                  <a:srgbClr val="31859B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教育雲數位學習入口 (cloud.edu.tw)</a:t>
            </a:r>
            <a:endParaRPr b="0" i="0" sz="1400" u="none" cap="none" strike="noStrike">
              <a:solidFill>
                <a:srgbClr val="31859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-5400000">
            <a:off x="3175052" y="-2421811"/>
            <a:ext cx="7689619" cy="1177312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7" name="Google Shape;187;p2"/>
          <p:cNvGrpSpPr/>
          <p:nvPr/>
        </p:nvGrpSpPr>
        <p:grpSpPr>
          <a:xfrm>
            <a:off x="2355138" y="2804261"/>
            <a:ext cx="5555990" cy="646290"/>
            <a:chOff x="2355138" y="2804261"/>
            <a:chExt cx="5555990" cy="646290"/>
          </a:xfrm>
        </p:grpSpPr>
        <p:sp>
          <p:nvSpPr>
            <p:cNvPr id="188" name="Google Shape;188;p2"/>
            <p:cNvSpPr/>
            <p:nvPr/>
          </p:nvSpPr>
          <p:spPr>
            <a:xfrm>
              <a:off x="2355138" y="2894569"/>
              <a:ext cx="495028" cy="465714"/>
            </a:xfrm>
            <a:custGeom>
              <a:rect b="b" l="l" r="r" t="t"/>
              <a:pathLst>
                <a:path extrusionOk="0"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98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2"/>
            <p:cNvSpPr/>
            <p:nvPr/>
          </p:nvSpPr>
          <p:spPr>
            <a:xfrm>
              <a:off x="3072427" y="2804261"/>
              <a:ext cx="4838701" cy="6462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zh-TW" sz="3600" u="none" cap="none" strike="noStrike">
                  <a:solidFill>
                    <a:schemeClr val="dk1"/>
                  </a:solidFill>
                  <a:latin typeface="Microsoft JhengHei"/>
                  <a:ea typeface="Microsoft JhengHei"/>
                  <a:cs typeface="Microsoft JhengHei"/>
                  <a:sym typeface="Microsoft JhengHei"/>
                </a:rPr>
                <a:t>BYOD &amp; THSD介紹</a:t>
              </a:r>
              <a:endParaRPr b="1" i="0" sz="3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endParaRPr>
            </a:p>
          </p:txBody>
        </p:sp>
      </p:grpSp>
      <p:grpSp>
        <p:nvGrpSpPr>
          <p:cNvPr id="190" name="Google Shape;190;p2"/>
          <p:cNvGrpSpPr/>
          <p:nvPr/>
        </p:nvGrpSpPr>
        <p:grpSpPr>
          <a:xfrm>
            <a:off x="2355138" y="3838060"/>
            <a:ext cx="6484062" cy="646290"/>
            <a:chOff x="2355138" y="3838060"/>
            <a:chExt cx="6484062" cy="646290"/>
          </a:xfrm>
        </p:grpSpPr>
        <p:sp>
          <p:nvSpPr>
            <p:cNvPr id="191" name="Google Shape;191;p2"/>
            <p:cNvSpPr/>
            <p:nvPr/>
          </p:nvSpPr>
          <p:spPr>
            <a:xfrm>
              <a:off x="2355138" y="3928388"/>
              <a:ext cx="495028" cy="465714"/>
            </a:xfrm>
            <a:custGeom>
              <a:rect b="b" l="l" r="r" t="t"/>
              <a:pathLst>
                <a:path extrusionOk="0"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98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2" name="Google Shape;192;p2"/>
            <p:cNvSpPr/>
            <p:nvPr/>
          </p:nvSpPr>
          <p:spPr>
            <a:xfrm>
              <a:off x="3144331" y="3838060"/>
              <a:ext cx="5694869" cy="6462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zh-TW" sz="3600" u="none" cap="none" strike="noStrike">
                  <a:solidFill>
                    <a:schemeClr val="dk1"/>
                  </a:solidFill>
                  <a:latin typeface="Microsoft JhengHei"/>
                  <a:ea typeface="Microsoft JhengHei"/>
                  <a:cs typeface="Microsoft JhengHei"/>
                  <a:sym typeface="Microsoft JhengHei"/>
                </a:rPr>
                <a:t>全國數位學習推動及成效</a:t>
              </a:r>
              <a:endPara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3" name="Google Shape;193;p2"/>
          <p:cNvSpPr/>
          <p:nvPr/>
        </p:nvSpPr>
        <p:spPr>
          <a:xfrm>
            <a:off x="3145440" y="5493576"/>
            <a:ext cx="6067427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4" name="Google Shape;194;p2"/>
          <p:cNvGrpSpPr/>
          <p:nvPr/>
        </p:nvGrpSpPr>
        <p:grpSpPr>
          <a:xfrm>
            <a:off x="2354029" y="4871899"/>
            <a:ext cx="6998669" cy="646331"/>
            <a:chOff x="2354029" y="4871899"/>
            <a:chExt cx="6998669" cy="646331"/>
          </a:xfrm>
        </p:grpSpPr>
        <p:sp>
          <p:nvSpPr>
            <p:cNvPr id="195" name="Google Shape;195;p2"/>
            <p:cNvSpPr/>
            <p:nvPr/>
          </p:nvSpPr>
          <p:spPr>
            <a:xfrm>
              <a:off x="2354029" y="4962207"/>
              <a:ext cx="495028" cy="465714"/>
            </a:xfrm>
            <a:custGeom>
              <a:rect b="b" l="l" r="r" t="t"/>
              <a:pathLst>
                <a:path extrusionOk="0"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98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6" name="Google Shape;196;p2"/>
            <p:cNvSpPr/>
            <p:nvPr/>
          </p:nvSpPr>
          <p:spPr>
            <a:xfrm>
              <a:off x="3144331" y="4871899"/>
              <a:ext cx="6208367" cy="64633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zh-TW" sz="3600" u="none" cap="none" strike="noStrike">
                  <a:solidFill>
                    <a:schemeClr val="dk1"/>
                  </a:solidFill>
                  <a:latin typeface="Microsoft JhengHei"/>
                  <a:ea typeface="Microsoft JhengHei"/>
                  <a:cs typeface="Microsoft JhengHei"/>
                  <a:sym typeface="Microsoft JhengHei"/>
                </a:rPr>
                <a:t>載具管理規定及同意書(範例)</a:t>
              </a:r>
              <a:endPara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7" name="Google Shape;197;p2"/>
          <p:cNvGrpSpPr/>
          <p:nvPr/>
        </p:nvGrpSpPr>
        <p:grpSpPr>
          <a:xfrm>
            <a:off x="1630236" y="5808416"/>
            <a:ext cx="8686445" cy="943036"/>
            <a:chOff x="742836" y="5590660"/>
            <a:chExt cx="10305457" cy="1185239"/>
          </a:xfrm>
        </p:grpSpPr>
        <p:pic>
          <p:nvPicPr>
            <p:cNvPr id="198" name="Google Shape;198;p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214011" y="5852559"/>
              <a:ext cx="641837" cy="6418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9" name="Google Shape;199;p2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2054046" y="5773695"/>
              <a:ext cx="799566" cy="79956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0" name="Google Shape;200;p2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742836" y="5686424"/>
              <a:ext cx="950811" cy="9508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1" name="Google Shape;201;p2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5666121" y="5852559"/>
              <a:ext cx="515234" cy="5152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2" name="Google Shape;202;p2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6541754" y="5773695"/>
              <a:ext cx="778969" cy="77896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3" name="Google Shape;203;p2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4216247" y="5686424"/>
              <a:ext cx="1089475" cy="10894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4" name="Google Shape;204;p2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9027414" y="5773695"/>
              <a:ext cx="614171" cy="61417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5" name="Google Shape;205;p2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9905955" y="5590660"/>
              <a:ext cx="1142338" cy="114233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6" name="Google Shape;206;p2"/>
            <p:cNvPicPr preferRelativeResize="0"/>
            <p:nvPr/>
          </p:nvPicPr>
          <p:blipFill rotWithShape="1">
            <a:blip r:embed="rId12">
              <a:alphaModFix/>
            </a:blip>
            <a:srcRect b="0" l="0" r="0" t="0"/>
            <a:stretch/>
          </p:blipFill>
          <p:spPr>
            <a:xfrm>
              <a:off x="7681122" y="5689574"/>
              <a:ext cx="991771" cy="99177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07" name="Google Shape;207;p2"/>
          <p:cNvSpPr txBox="1"/>
          <p:nvPr>
            <p:ph type="ctrTitle"/>
          </p:nvPr>
        </p:nvSpPr>
        <p:spPr>
          <a:xfrm>
            <a:off x="1380497" y="529311"/>
            <a:ext cx="3383861" cy="14244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Microsoft JhengHei"/>
              <a:buNone/>
            </a:pPr>
            <a:r>
              <a:rPr b="1" lang="zh-TW" sz="5800">
                <a:latin typeface="Microsoft JhengHei"/>
                <a:ea typeface="Microsoft JhengHei"/>
                <a:cs typeface="Microsoft JhengHei"/>
                <a:sym typeface="Microsoft JhengHei"/>
              </a:rPr>
              <a:t>目錄</a:t>
            </a:r>
            <a:endParaRPr/>
          </a:p>
        </p:txBody>
      </p:sp>
      <p:grpSp>
        <p:nvGrpSpPr>
          <p:cNvPr id="208" name="Google Shape;208;p2"/>
          <p:cNvGrpSpPr/>
          <p:nvPr/>
        </p:nvGrpSpPr>
        <p:grpSpPr>
          <a:xfrm>
            <a:off x="2354029" y="1770462"/>
            <a:ext cx="7962652" cy="646290"/>
            <a:chOff x="2354029" y="1770462"/>
            <a:chExt cx="7962652" cy="646290"/>
          </a:xfrm>
        </p:grpSpPr>
        <p:sp>
          <p:nvSpPr>
            <p:cNvPr id="209" name="Google Shape;209;p2"/>
            <p:cNvSpPr/>
            <p:nvPr/>
          </p:nvSpPr>
          <p:spPr>
            <a:xfrm>
              <a:off x="2354029" y="1860750"/>
              <a:ext cx="495028" cy="465714"/>
            </a:xfrm>
            <a:custGeom>
              <a:rect b="b" l="l" r="r" t="t"/>
              <a:pathLst>
                <a:path extrusionOk="0" h="6350000" w="6321665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FF98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2"/>
            <p:cNvSpPr/>
            <p:nvPr/>
          </p:nvSpPr>
          <p:spPr>
            <a:xfrm>
              <a:off x="3072427" y="1770462"/>
              <a:ext cx="7244254" cy="6462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b="1" i="0" lang="zh-TW" sz="3600" u="none" cap="none" strike="noStrike">
                  <a:solidFill>
                    <a:schemeClr val="dk1"/>
                  </a:solidFill>
                  <a:latin typeface="Microsoft JhengHei"/>
                  <a:ea typeface="Microsoft JhengHei"/>
                  <a:cs typeface="Microsoft JhengHei"/>
                  <a:sym typeface="Microsoft JhengHei"/>
                </a:rPr>
                <a:t>本校(班)BYOD &amp; THSD推動成效</a:t>
              </a:r>
              <a:endParaRPr b="0" i="0" sz="3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  <p:transition spd="slow">
    <p:push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8" name="Google Shape;458;p13"/>
          <p:cNvGrpSpPr/>
          <p:nvPr/>
        </p:nvGrpSpPr>
        <p:grpSpPr>
          <a:xfrm>
            <a:off x="365339" y="206926"/>
            <a:ext cx="11461321" cy="6355799"/>
            <a:chOff x="0" y="0"/>
            <a:chExt cx="13190936" cy="8584869"/>
          </a:xfrm>
        </p:grpSpPr>
        <p:sp>
          <p:nvSpPr>
            <p:cNvPr id="459" name="Google Shape;459;p13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13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13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62" name="Google Shape;462;p13"/>
          <p:cNvSpPr txBox="1"/>
          <p:nvPr>
            <p:ph type="ctrTitle"/>
          </p:nvPr>
        </p:nvSpPr>
        <p:spPr>
          <a:xfrm>
            <a:off x="1161143" y="823229"/>
            <a:ext cx="10034734" cy="1378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icrosoft JhengHei"/>
              <a:buNone/>
            </a:pPr>
            <a:r>
              <a:rPr b="1" lang="zh-TW" sz="4800">
                <a:latin typeface="Microsoft JhengHei"/>
                <a:ea typeface="Microsoft JhengHei"/>
                <a:cs typeface="Microsoft JhengHei"/>
                <a:sym typeface="Microsoft JhengHei"/>
              </a:rPr>
              <a:t>教育部雲端帳號(Open ID)串聯學習平臺</a:t>
            </a:r>
            <a:endParaRPr/>
          </a:p>
        </p:txBody>
      </p:sp>
      <p:sp>
        <p:nvSpPr>
          <p:cNvPr id="463" name="Google Shape;463;p13"/>
          <p:cNvSpPr/>
          <p:nvPr/>
        </p:nvSpPr>
        <p:spPr>
          <a:xfrm>
            <a:off x="375093" y="214675"/>
            <a:ext cx="3088563" cy="489462"/>
          </a:xfrm>
          <a:prstGeom prst="rect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zh-TW" sz="2500" u="none" cap="none" strike="noStrike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相關數位學習資源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4" name="Google Shape;464;p13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zh-TW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65" name="Google Shape;465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6994" y="3720408"/>
            <a:ext cx="1613912" cy="804923"/>
          </a:xfrm>
          <a:prstGeom prst="rect">
            <a:avLst/>
          </a:prstGeom>
          <a:noFill/>
          <a:ln>
            <a:noFill/>
          </a:ln>
        </p:spPr>
      </p:pic>
      <p:pic>
        <p:nvPicPr>
          <p:cNvPr id="466" name="Google Shape;466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32681" y="3666839"/>
            <a:ext cx="1869567" cy="9347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67" name="Google Shape;467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05916" y="3693029"/>
            <a:ext cx="1719355" cy="859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468" name="Google Shape;468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174101" y="3819695"/>
            <a:ext cx="1322097" cy="661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69" name="Google Shape;469;p1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140168" y="3581085"/>
            <a:ext cx="2067421" cy="1083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70" name="Google Shape;470;p1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8304533" y="3666839"/>
            <a:ext cx="1869568" cy="93478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71" name="Google Shape;471;p13"/>
          <p:cNvGrpSpPr/>
          <p:nvPr/>
        </p:nvGrpSpPr>
        <p:grpSpPr>
          <a:xfrm>
            <a:off x="542634" y="4783366"/>
            <a:ext cx="11057232" cy="981617"/>
            <a:chOff x="587280" y="4836519"/>
            <a:chExt cx="11235803" cy="997470"/>
          </a:xfrm>
        </p:grpSpPr>
        <p:pic>
          <p:nvPicPr>
            <p:cNvPr id="472" name="Google Shape;472;p13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2329331" y="4966335"/>
              <a:ext cx="1531874" cy="7659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3" name="Google Shape;473;p13"/>
            <p:cNvPicPr preferRelativeResize="0"/>
            <p:nvPr/>
          </p:nvPicPr>
          <p:blipFill rotWithShape="1">
            <a:blip r:embed="rId10">
              <a:alphaModFix/>
            </a:blip>
            <a:srcRect b="0" l="0" r="0" t="0"/>
            <a:stretch/>
          </p:blipFill>
          <p:spPr>
            <a:xfrm>
              <a:off x="5516761" y="4836519"/>
              <a:ext cx="1846594" cy="92329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4" name="Google Shape;474;p13"/>
            <p:cNvPicPr preferRelativeResize="0"/>
            <p:nvPr/>
          </p:nvPicPr>
          <p:blipFill rotWithShape="1">
            <a:blip r:embed="rId11">
              <a:alphaModFix/>
            </a:blip>
            <a:srcRect b="0" l="10879" r="0" t="0"/>
            <a:stretch/>
          </p:blipFill>
          <p:spPr>
            <a:xfrm>
              <a:off x="587280" y="4864617"/>
              <a:ext cx="1727827" cy="9693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5" name="Google Shape;475;p13"/>
            <p:cNvPicPr preferRelativeResize="0"/>
            <p:nvPr/>
          </p:nvPicPr>
          <p:blipFill rotWithShape="1">
            <a:blip r:embed="rId12">
              <a:alphaModFix/>
            </a:blip>
            <a:srcRect b="0" l="0" r="0" t="0"/>
            <a:stretch/>
          </p:blipFill>
          <p:spPr>
            <a:xfrm>
              <a:off x="8589715" y="4895237"/>
              <a:ext cx="1731440" cy="8657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6" name="Google Shape;476;p13"/>
            <p:cNvPicPr preferRelativeResize="0"/>
            <p:nvPr/>
          </p:nvPicPr>
          <p:blipFill rotWithShape="1">
            <a:blip r:embed="rId13">
              <a:alphaModFix/>
            </a:blip>
            <a:srcRect b="0" l="0" r="0" t="0"/>
            <a:stretch/>
          </p:blipFill>
          <p:spPr>
            <a:xfrm>
              <a:off x="7101017" y="4868075"/>
              <a:ext cx="1728392" cy="8641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7" name="Google Shape;477;p13"/>
            <p:cNvPicPr preferRelativeResize="0"/>
            <p:nvPr/>
          </p:nvPicPr>
          <p:blipFill rotWithShape="1">
            <a:blip r:embed="rId14">
              <a:alphaModFix/>
            </a:blip>
            <a:srcRect b="0" l="0" r="0" t="0"/>
            <a:stretch/>
          </p:blipFill>
          <p:spPr>
            <a:xfrm>
              <a:off x="10232180" y="5170771"/>
              <a:ext cx="1590903" cy="25479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8" name="Google Shape;478;p13"/>
            <p:cNvPicPr preferRelativeResize="0"/>
            <p:nvPr/>
          </p:nvPicPr>
          <p:blipFill rotWithShape="1">
            <a:blip r:embed="rId15">
              <a:alphaModFix/>
            </a:blip>
            <a:srcRect b="0" l="0" r="0" t="0"/>
            <a:stretch/>
          </p:blipFill>
          <p:spPr>
            <a:xfrm>
              <a:off x="4135621" y="4989273"/>
              <a:ext cx="1584256" cy="79212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79" name="Google Shape;479;p13"/>
          <p:cNvSpPr txBox="1"/>
          <p:nvPr>
            <p:ph idx="1" type="subTitle"/>
          </p:nvPr>
        </p:nvSpPr>
        <p:spPr>
          <a:xfrm>
            <a:off x="1375125" y="2201376"/>
            <a:ext cx="9683400" cy="11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zh-TW" sz="2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提供</a:t>
            </a:r>
            <a:r>
              <a:rPr lang="zh-TW" sz="2600">
                <a:solidFill>
                  <a:srgbClr val="0080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全國</a:t>
            </a:r>
            <a:r>
              <a:rPr lang="zh-TW" sz="2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師生通用帳號，可登入</a:t>
            </a:r>
            <a:r>
              <a:rPr lang="zh-TW" sz="2600">
                <a:solidFill>
                  <a:srgbClr val="0080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52個免費教學服務或平臺</a:t>
            </a:r>
            <a:r>
              <a:rPr lang="zh-TW" sz="2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，減少記憶多組帳號密碼的負擔，並降低資安個資風險。</a:t>
            </a:r>
            <a:endParaRPr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4" name="Google Shape;484;p14"/>
          <p:cNvGrpSpPr/>
          <p:nvPr/>
        </p:nvGrpSpPr>
        <p:grpSpPr>
          <a:xfrm>
            <a:off x="921462" y="206926"/>
            <a:ext cx="10622838" cy="6355799"/>
            <a:chOff x="0" y="0"/>
            <a:chExt cx="13190936" cy="8584869"/>
          </a:xfrm>
        </p:grpSpPr>
        <p:sp>
          <p:nvSpPr>
            <p:cNvPr id="485" name="Google Shape;485;p14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14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14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88" name="Google Shape;488;p14"/>
          <p:cNvSpPr txBox="1"/>
          <p:nvPr>
            <p:ph idx="1" type="subTitle"/>
          </p:nvPr>
        </p:nvSpPr>
        <p:spPr>
          <a:xfrm>
            <a:off x="1182334" y="1616531"/>
            <a:ext cx="10376891" cy="46182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zh-TW" sz="2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教育部AI學習平臺，大數據技術分析學生</a:t>
            </a:r>
            <a:r>
              <a:rPr lang="zh-TW" sz="2200">
                <a:solidFill>
                  <a:srgbClr val="0080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學習弱點，讓學習更有效</a:t>
            </a:r>
            <a:endParaRPr sz="2200">
              <a:solidFill>
                <a:srgbClr val="00808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zh-TW" sz="2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類似Google Map的學習地圖，提供</a:t>
            </a:r>
            <a:r>
              <a:rPr lang="zh-TW" sz="2200">
                <a:solidFill>
                  <a:srgbClr val="0080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學生專屬學習路徑</a:t>
            </a:r>
            <a:r>
              <a:rPr lang="zh-TW" sz="2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，更容易達到學習目標</a:t>
            </a:r>
            <a:endParaRPr sz="2200">
              <a:solidFill>
                <a:schemeClr val="dk1"/>
              </a:solidFill>
            </a:endParaRPr>
          </a:p>
        </p:txBody>
      </p:sp>
      <p:sp>
        <p:nvSpPr>
          <p:cNvPr id="489" name="Google Shape;489;p14"/>
          <p:cNvSpPr txBox="1"/>
          <p:nvPr>
            <p:ph type="ctrTitle"/>
          </p:nvPr>
        </p:nvSpPr>
        <p:spPr>
          <a:xfrm>
            <a:off x="1364082" y="165555"/>
            <a:ext cx="9683394" cy="211371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Microsoft JhengHei"/>
              <a:buNone/>
            </a:pPr>
            <a:r>
              <a:rPr b="1" lang="zh-TW" sz="4400">
                <a:latin typeface="Microsoft JhengHei"/>
                <a:ea typeface="Microsoft JhengHei"/>
                <a:cs typeface="Microsoft JhengHei"/>
                <a:sym typeface="Microsoft JhengHei"/>
              </a:rPr>
              <a:t>教育部AI學習平臺提升學習效率</a:t>
            </a:r>
            <a:endParaRPr/>
          </a:p>
        </p:txBody>
      </p:sp>
      <p:sp>
        <p:nvSpPr>
          <p:cNvPr id="490" name="Google Shape;490;p14"/>
          <p:cNvSpPr/>
          <p:nvPr/>
        </p:nvSpPr>
        <p:spPr>
          <a:xfrm>
            <a:off x="937630" y="217037"/>
            <a:ext cx="3088563" cy="489462"/>
          </a:xfrm>
          <a:prstGeom prst="rect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zh-TW" sz="2500" u="none" cap="none" strike="noStrike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數位學習成效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1" name="Google Shape;491;p14"/>
          <p:cNvSpPr/>
          <p:nvPr/>
        </p:nvSpPr>
        <p:spPr>
          <a:xfrm>
            <a:off x="5996115" y="3437004"/>
            <a:ext cx="21866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zh-TW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2" name="Google Shape;492;p14"/>
          <p:cNvPicPr preferRelativeResize="0"/>
          <p:nvPr/>
        </p:nvPicPr>
        <p:blipFill rotWithShape="1">
          <a:blip r:embed="rId3">
            <a:alphaModFix/>
          </a:blip>
          <a:srcRect b="4532" l="0" r="0" t="0"/>
          <a:stretch/>
        </p:blipFill>
        <p:spPr>
          <a:xfrm>
            <a:off x="8127262" y="2547967"/>
            <a:ext cx="2920213" cy="3953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93" name="Google Shape;493;p14"/>
          <p:cNvPicPr preferRelativeResize="0"/>
          <p:nvPr/>
        </p:nvPicPr>
        <p:blipFill rotWithShape="1">
          <a:blip r:embed="rId4">
            <a:alphaModFix/>
          </a:blip>
          <a:srcRect b="4168" l="0" r="0" t="678"/>
          <a:stretch/>
        </p:blipFill>
        <p:spPr>
          <a:xfrm>
            <a:off x="4830357" y="2547967"/>
            <a:ext cx="2852240" cy="3953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94" name="Google Shape;494;p14"/>
          <p:cNvPicPr preferRelativeResize="0"/>
          <p:nvPr/>
        </p:nvPicPr>
        <p:blipFill rotWithShape="1">
          <a:blip r:embed="rId5">
            <a:alphaModFix/>
          </a:blip>
          <a:srcRect b="3987" l="0" r="0" t="0"/>
          <a:stretch/>
        </p:blipFill>
        <p:spPr>
          <a:xfrm>
            <a:off x="1526970" y="2547967"/>
            <a:ext cx="2895355" cy="3953976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Google Shape;495;p14"/>
          <p:cNvSpPr/>
          <p:nvPr/>
        </p:nvSpPr>
        <p:spPr>
          <a:xfrm>
            <a:off x="1534886" y="2513951"/>
            <a:ext cx="2895355" cy="472892"/>
          </a:xfrm>
          <a:prstGeom prst="roundRect">
            <a:avLst>
              <a:gd fmla="val 16667" name="adj"/>
            </a:avLst>
          </a:prstGeom>
          <a:solidFill>
            <a:srgbClr val="FFD75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33"/>
              <a:buFont typeface="Arial"/>
              <a:buNone/>
            </a:pPr>
            <a:r>
              <a:rPr b="1" i="0" lang="zh-TW" sz="2133" u="none" cap="none" strike="noStrike">
                <a:solidFill>
                  <a:srgbClr val="7030A0"/>
                </a:solidFill>
                <a:latin typeface="Microsoft Yahei"/>
                <a:ea typeface="Microsoft Yahei"/>
                <a:cs typeface="Microsoft Yahei"/>
                <a:sym typeface="Microsoft Yahei"/>
              </a:rPr>
              <a:t>甲生（高能力）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14"/>
          <p:cNvSpPr/>
          <p:nvPr/>
        </p:nvSpPr>
        <p:spPr>
          <a:xfrm>
            <a:off x="4844040" y="2513951"/>
            <a:ext cx="2852240" cy="472892"/>
          </a:xfrm>
          <a:prstGeom prst="roundRect">
            <a:avLst>
              <a:gd fmla="val 16667" name="adj"/>
            </a:avLst>
          </a:prstGeom>
          <a:solidFill>
            <a:srgbClr val="FFD75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33"/>
              <a:buFont typeface="Arial"/>
              <a:buNone/>
            </a:pPr>
            <a:r>
              <a:rPr b="1" i="0" lang="zh-TW" sz="2133" u="none" cap="none" strike="noStrike">
                <a:solidFill>
                  <a:srgbClr val="7030A0"/>
                </a:solidFill>
                <a:latin typeface="Microsoft Yahei"/>
                <a:ea typeface="Microsoft Yahei"/>
                <a:cs typeface="Microsoft Yahei"/>
                <a:sym typeface="Microsoft Yahei"/>
              </a:rPr>
              <a:t>乙生（中能力）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7" name="Google Shape;497;p14"/>
          <p:cNvSpPr/>
          <p:nvPr/>
        </p:nvSpPr>
        <p:spPr>
          <a:xfrm>
            <a:off x="8134029" y="2524680"/>
            <a:ext cx="2920213" cy="472892"/>
          </a:xfrm>
          <a:prstGeom prst="roundRect">
            <a:avLst>
              <a:gd fmla="val 16667" name="adj"/>
            </a:avLst>
          </a:prstGeom>
          <a:solidFill>
            <a:srgbClr val="FFD75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33"/>
              <a:buFont typeface="Arial"/>
              <a:buNone/>
            </a:pPr>
            <a:r>
              <a:rPr b="1" i="0" lang="zh-TW" sz="2133" u="none" cap="none" strike="noStrike">
                <a:solidFill>
                  <a:srgbClr val="7030A0"/>
                </a:solidFill>
                <a:latin typeface="Microsoft Yahei"/>
                <a:ea typeface="Microsoft Yahei"/>
                <a:cs typeface="Microsoft Yahei"/>
                <a:sym typeface="Microsoft Yahei"/>
              </a:rPr>
              <a:t>丙生（低能力）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2" name="Google Shape;502;p15"/>
          <p:cNvGrpSpPr/>
          <p:nvPr/>
        </p:nvGrpSpPr>
        <p:grpSpPr>
          <a:xfrm>
            <a:off x="903364" y="230484"/>
            <a:ext cx="10622838" cy="6536774"/>
            <a:chOff x="0" y="0"/>
            <a:chExt cx="13190936" cy="8584869"/>
          </a:xfrm>
        </p:grpSpPr>
        <p:sp>
          <p:nvSpPr>
            <p:cNvPr id="503" name="Google Shape;503;p15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4" name="Google Shape;504;p15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5" name="Google Shape;505;p15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06" name="Google Shape;506;p15"/>
          <p:cNvSpPr txBox="1"/>
          <p:nvPr>
            <p:ph type="ctrTitle"/>
          </p:nvPr>
        </p:nvSpPr>
        <p:spPr>
          <a:xfrm>
            <a:off x="1364082" y="670829"/>
            <a:ext cx="9683400" cy="93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Microsoft JhengHei"/>
              <a:buNone/>
            </a:pPr>
            <a:r>
              <a:rPr b="1" lang="zh-TW" sz="4400">
                <a:latin typeface="Microsoft JhengHei"/>
                <a:ea typeface="Microsoft JhengHei"/>
                <a:cs typeface="Microsoft JhengHei"/>
                <a:sym typeface="Microsoft JhengHei"/>
              </a:rPr>
              <a:t>教育部AI學習平臺提升學習效率</a:t>
            </a:r>
            <a:endParaRPr sz="4400"/>
          </a:p>
        </p:txBody>
      </p:sp>
      <p:sp>
        <p:nvSpPr>
          <p:cNvPr id="507" name="Google Shape;507;p15"/>
          <p:cNvSpPr/>
          <p:nvPr/>
        </p:nvSpPr>
        <p:spPr>
          <a:xfrm>
            <a:off x="917281" y="235539"/>
            <a:ext cx="3088563" cy="489462"/>
          </a:xfrm>
          <a:prstGeom prst="rect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zh-TW" sz="2500" u="none" cap="none" strike="noStrike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數位學習成效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8" name="Google Shape;508;p15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zh-TW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09" name="Google Shape;50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92450" y="1936475"/>
            <a:ext cx="8407101" cy="4774725"/>
          </a:xfrm>
          <a:prstGeom prst="rect">
            <a:avLst/>
          </a:prstGeom>
          <a:noFill/>
          <a:ln>
            <a:noFill/>
          </a:ln>
        </p:spPr>
      </p:pic>
      <p:sp>
        <p:nvSpPr>
          <p:cNvPr id="510" name="Google Shape;510;p15"/>
          <p:cNvSpPr txBox="1"/>
          <p:nvPr>
            <p:ph idx="1" type="subTitle"/>
          </p:nvPr>
        </p:nvSpPr>
        <p:spPr>
          <a:xfrm>
            <a:off x="1840200" y="1483525"/>
            <a:ext cx="9080100" cy="48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zh-TW" sz="2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全國性測驗結果顯示，善用數位學習可明顯提升學習成效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5" name="Google Shape;515;p16"/>
          <p:cNvGrpSpPr/>
          <p:nvPr/>
        </p:nvGrpSpPr>
        <p:grpSpPr>
          <a:xfrm>
            <a:off x="903364" y="230484"/>
            <a:ext cx="10622838" cy="6536774"/>
            <a:chOff x="0" y="0"/>
            <a:chExt cx="13190936" cy="8584869"/>
          </a:xfrm>
        </p:grpSpPr>
        <p:sp>
          <p:nvSpPr>
            <p:cNvPr id="516" name="Google Shape;516;p16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7" name="Google Shape;517;p16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8" name="Google Shape;518;p16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19" name="Google Shape;519;p16"/>
          <p:cNvSpPr/>
          <p:nvPr/>
        </p:nvSpPr>
        <p:spPr>
          <a:xfrm>
            <a:off x="917281" y="235539"/>
            <a:ext cx="3088563" cy="489462"/>
          </a:xfrm>
          <a:prstGeom prst="rect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zh-TW" sz="2500" u="none" cap="none" strike="noStrike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數位學習成效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0" name="Google Shape;520;p16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zh-TW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1" name="Google Shape;521;p16"/>
          <p:cNvSpPr txBox="1"/>
          <p:nvPr>
            <p:ph type="ctrTitle"/>
          </p:nvPr>
        </p:nvSpPr>
        <p:spPr>
          <a:xfrm>
            <a:off x="1364082" y="314841"/>
            <a:ext cx="9683394" cy="19164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4400"/>
              <a:buFont typeface="Microsoft JhengHei"/>
              <a:buNone/>
            </a:pPr>
            <a:r>
              <a:rPr b="1" lang="zh-TW" sz="4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因材網使用對於縣市學力測驗的影響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522" name="Google Shape;522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7713" y="1701011"/>
            <a:ext cx="10156125" cy="4635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7" name="Google Shape;527;p17"/>
          <p:cNvGrpSpPr/>
          <p:nvPr/>
        </p:nvGrpSpPr>
        <p:grpSpPr>
          <a:xfrm>
            <a:off x="903364" y="230484"/>
            <a:ext cx="10622838" cy="6536774"/>
            <a:chOff x="0" y="0"/>
            <a:chExt cx="13190936" cy="8584869"/>
          </a:xfrm>
        </p:grpSpPr>
        <p:sp>
          <p:nvSpPr>
            <p:cNvPr id="528" name="Google Shape;528;p17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9" name="Google Shape;529;p17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0" name="Google Shape;530;p17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31" name="Google Shape;531;p17"/>
          <p:cNvSpPr/>
          <p:nvPr/>
        </p:nvSpPr>
        <p:spPr>
          <a:xfrm>
            <a:off x="917281" y="235539"/>
            <a:ext cx="3088563" cy="489462"/>
          </a:xfrm>
          <a:prstGeom prst="rect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zh-TW" sz="2500" u="none" cap="none" strike="noStrike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數位學習成效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2" name="Google Shape;532;p17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zh-TW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3" name="Google Shape;533;p17"/>
          <p:cNvSpPr txBox="1"/>
          <p:nvPr>
            <p:ph type="ctrTitle"/>
          </p:nvPr>
        </p:nvSpPr>
        <p:spPr>
          <a:xfrm>
            <a:off x="1364075" y="165550"/>
            <a:ext cx="10180200" cy="191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4400"/>
              <a:buFont typeface="Microsoft JhengHei"/>
              <a:buNone/>
            </a:pPr>
            <a:r>
              <a:rPr b="1" lang="zh-TW" sz="4300">
                <a:latin typeface="Microsoft JhengHei"/>
                <a:ea typeface="Microsoft JhengHei"/>
                <a:cs typeface="Microsoft JhengHei"/>
                <a:sym typeface="Microsoft JhengHei"/>
              </a:rPr>
              <a:t>科技輔助下自主學習能力明顯隨時間提升</a:t>
            </a:r>
            <a:endParaRPr sz="4025">
              <a:solidFill>
                <a:schemeClr val="dk1"/>
              </a:solidFill>
            </a:endParaRPr>
          </a:p>
        </p:txBody>
      </p:sp>
      <p:pic>
        <p:nvPicPr>
          <p:cNvPr id="534" name="Google Shape;534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10650" y="1724258"/>
            <a:ext cx="9375924" cy="4564175"/>
          </a:xfrm>
          <a:prstGeom prst="rect">
            <a:avLst/>
          </a:prstGeom>
          <a:noFill/>
          <a:ln>
            <a:noFill/>
          </a:ln>
        </p:spPr>
      </p:pic>
      <p:sp>
        <p:nvSpPr>
          <p:cNvPr id="535" name="Google Shape;535;p17"/>
          <p:cNvSpPr txBox="1"/>
          <p:nvPr/>
        </p:nvSpPr>
        <p:spPr>
          <a:xfrm>
            <a:off x="1462375" y="2081950"/>
            <a:ext cx="3749700" cy="329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zh-TW" sz="2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1" i="0" lang="zh-TW" sz="2700" u="none" cap="none" strike="noStrike">
                <a:solidFill>
                  <a:srgbClr val="21306A"/>
                </a:solidFill>
                <a:latin typeface="Arial"/>
                <a:ea typeface="Arial"/>
                <a:cs typeface="Arial"/>
                <a:sym typeface="Arial"/>
              </a:rPr>
              <a:t>自主學習為終身學習的前提條件</a:t>
            </a:r>
            <a:endParaRPr b="1" i="0" sz="2700" u="none" cap="none" strike="noStrike">
              <a:solidFill>
                <a:srgbClr val="21306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zh-TW" sz="2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1" i="0" lang="zh-TW" sz="2700" u="none" cap="none" strike="noStrike">
                <a:solidFill>
                  <a:srgbClr val="21306A"/>
                </a:solidFill>
                <a:latin typeface="Arial"/>
                <a:ea typeface="Arial"/>
                <a:cs typeface="Arial"/>
                <a:sym typeface="Arial"/>
              </a:rPr>
              <a:t>自主學習與學業成績呈正相關</a:t>
            </a:r>
            <a:endParaRPr b="1" i="0" sz="2700" u="none" cap="none" strike="noStrike">
              <a:solidFill>
                <a:srgbClr val="21306A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b="0" i="0" lang="zh-TW" sz="2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b="1" i="0" lang="zh-TW" sz="2700" u="none" cap="none" strike="noStrike">
                <a:solidFill>
                  <a:srgbClr val="21306A"/>
                </a:solidFill>
                <a:latin typeface="Arial"/>
                <a:ea typeface="Arial"/>
                <a:cs typeface="Arial"/>
                <a:sym typeface="Arial"/>
              </a:rPr>
              <a:t>自主學習與網路沉迷呈負相關</a:t>
            </a:r>
            <a:endParaRPr b="1" i="0" sz="2700" u="none" cap="none" strike="noStrike">
              <a:solidFill>
                <a:srgbClr val="21306A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0" name="Google Shape;540;p18"/>
          <p:cNvGrpSpPr/>
          <p:nvPr/>
        </p:nvGrpSpPr>
        <p:grpSpPr>
          <a:xfrm>
            <a:off x="903364" y="230484"/>
            <a:ext cx="10622838" cy="6536774"/>
            <a:chOff x="0" y="0"/>
            <a:chExt cx="13190936" cy="8584869"/>
          </a:xfrm>
        </p:grpSpPr>
        <p:sp>
          <p:nvSpPr>
            <p:cNvPr id="541" name="Google Shape;541;p18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2" name="Google Shape;542;p18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3" name="Google Shape;543;p18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44" name="Google Shape;544;p18"/>
          <p:cNvSpPr/>
          <p:nvPr/>
        </p:nvSpPr>
        <p:spPr>
          <a:xfrm>
            <a:off x="917281" y="235539"/>
            <a:ext cx="3088563" cy="489462"/>
          </a:xfrm>
          <a:prstGeom prst="rect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zh-TW" sz="2500" u="none" cap="none" strike="noStrike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數位學習成效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5" name="Google Shape;545;p18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zh-TW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6" name="Google Shape;546;p18"/>
          <p:cNvSpPr txBox="1"/>
          <p:nvPr/>
        </p:nvSpPr>
        <p:spPr>
          <a:xfrm>
            <a:off x="1364075" y="165550"/>
            <a:ext cx="10180200" cy="191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4400"/>
              <a:buFont typeface="Microsoft JhengHei"/>
              <a:buNone/>
            </a:pPr>
            <a:r>
              <a:rPr b="1" i="0" lang="zh-TW" sz="37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自主學習、數位工具對學習成效之影響（數學）</a:t>
            </a:r>
            <a:endParaRPr b="0" i="0" sz="3425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7" name="Google Shape;547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04688" y="1582421"/>
            <a:ext cx="9456201" cy="47854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" name="Google Shape;552;p22"/>
          <p:cNvGrpSpPr/>
          <p:nvPr/>
        </p:nvGrpSpPr>
        <p:grpSpPr>
          <a:xfrm>
            <a:off x="903364" y="230484"/>
            <a:ext cx="10622838" cy="6536774"/>
            <a:chOff x="0" y="0"/>
            <a:chExt cx="13190936" cy="8584869"/>
          </a:xfrm>
        </p:grpSpPr>
        <p:sp>
          <p:nvSpPr>
            <p:cNvPr id="553" name="Google Shape;553;p22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p22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5" name="Google Shape;555;p22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56" name="Google Shape;556;p22"/>
          <p:cNvSpPr/>
          <p:nvPr/>
        </p:nvSpPr>
        <p:spPr>
          <a:xfrm>
            <a:off x="917281" y="235539"/>
            <a:ext cx="3088563" cy="489462"/>
          </a:xfrm>
          <a:prstGeom prst="rect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zh-TW" sz="2500" u="none" cap="none" strike="noStrike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數位學習成效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7" name="Google Shape;557;p22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zh-TW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8" name="Google Shape;558;p22"/>
          <p:cNvSpPr txBox="1"/>
          <p:nvPr>
            <p:ph type="ctrTitle"/>
          </p:nvPr>
        </p:nvSpPr>
        <p:spPr>
          <a:xfrm>
            <a:off x="1364075" y="165550"/>
            <a:ext cx="10180200" cy="191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4400"/>
              <a:buFont typeface="Microsoft JhengHei"/>
              <a:buNone/>
            </a:pPr>
            <a:r>
              <a:rPr b="1" lang="zh-TW" sz="3700">
                <a:latin typeface="Microsoft JhengHei"/>
                <a:ea typeface="Microsoft JhengHei"/>
                <a:cs typeface="Microsoft JhengHei"/>
                <a:sym typeface="Microsoft JhengHei"/>
              </a:rPr>
              <a:t>自主學習、數位工具對學習成效之影響（國語）</a:t>
            </a:r>
            <a:endParaRPr b="1" sz="4300"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pic>
        <p:nvPicPr>
          <p:cNvPr id="559" name="Google Shape;559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64075" y="1567375"/>
            <a:ext cx="9518375" cy="48483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4" name="Google Shape;564;p58"/>
          <p:cNvGrpSpPr/>
          <p:nvPr/>
        </p:nvGrpSpPr>
        <p:grpSpPr>
          <a:xfrm>
            <a:off x="903364" y="230484"/>
            <a:ext cx="10622838" cy="6536774"/>
            <a:chOff x="0" y="0"/>
            <a:chExt cx="13190936" cy="8584869"/>
          </a:xfrm>
        </p:grpSpPr>
        <p:sp>
          <p:nvSpPr>
            <p:cNvPr id="565" name="Google Shape;565;p58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6" name="Google Shape;566;p58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67" name="Google Shape;567;p58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68" name="Google Shape;568;p58"/>
          <p:cNvSpPr/>
          <p:nvPr/>
        </p:nvSpPr>
        <p:spPr>
          <a:xfrm>
            <a:off x="917281" y="235539"/>
            <a:ext cx="3088563" cy="489462"/>
          </a:xfrm>
          <a:prstGeom prst="rect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zh-TW" sz="2500" u="none" cap="none" strike="noStrike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數位學習成效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p58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zh-TW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0" name="Google Shape;570;p58"/>
          <p:cNvSpPr txBox="1"/>
          <p:nvPr/>
        </p:nvSpPr>
        <p:spPr>
          <a:xfrm>
            <a:off x="1364075" y="165550"/>
            <a:ext cx="10180200" cy="191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4400"/>
              <a:buFont typeface="Microsoft JhengHei"/>
              <a:buNone/>
            </a:pPr>
            <a:r>
              <a:rPr b="1" i="0" lang="zh-TW" sz="37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自主學習、數位工具對學習成效之影響（英語）</a:t>
            </a:r>
            <a:endParaRPr b="1" i="0" sz="43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pic>
        <p:nvPicPr>
          <p:cNvPr id="571" name="Google Shape;571;p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43724" y="1646874"/>
            <a:ext cx="9723526" cy="4657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6" name="Google Shape;576;p59"/>
          <p:cNvGrpSpPr/>
          <p:nvPr/>
        </p:nvGrpSpPr>
        <p:grpSpPr>
          <a:xfrm>
            <a:off x="903364" y="230484"/>
            <a:ext cx="10622838" cy="6536774"/>
            <a:chOff x="0" y="0"/>
            <a:chExt cx="13190936" cy="8584869"/>
          </a:xfrm>
        </p:grpSpPr>
        <p:sp>
          <p:nvSpPr>
            <p:cNvPr id="577" name="Google Shape;577;p59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8" name="Google Shape;578;p59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9" name="Google Shape;579;p59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80" name="Google Shape;580;p59"/>
          <p:cNvSpPr/>
          <p:nvPr/>
        </p:nvSpPr>
        <p:spPr>
          <a:xfrm>
            <a:off x="917281" y="235539"/>
            <a:ext cx="3088563" cy="489462"/>
          </a:xfrm>
          <a:prstGeom prst="rect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zh-TW" sz="2500" u="none" cap="none" strike="noStrike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數位學習成效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1" name="Google Shape;581;p59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zh-TW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2" name="Google Shape;582;p59"/>
          <p:cNvSpPr/>
          <p:nvPr/>
        </p:nvSpPr>
        <p:spPr>
          <a:xfrm>
            <a:off x="5996115" y="3437004"/>
            <a:ext cx="21866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zh-TW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3" name="Google Shape;583;p5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63225" y="1489926"/>
            <a:ext cx="9605423" cy="48332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84" name="Google Shape;584;p59"/>
          <p:cNvGraphicFramePr/>
          <p:nvPr/>
        </p:nvGraphicFramePr>
        <p:xfrm>
          <a:off x="7560950" y="17150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{77887E47-2F27-4587-BCEB-4E3D91E0F9AA}</a:tableStyleId>
              </a:tblPr>
              <a:tblGrid>
                <a:gridCol w="2388350"/>
                <a:gridCol w="1198625"/>
              </a:tblGrid>
              <a:tr h="2095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zh-TW" sz="1400" u="none" cap="none" strike="noStrike"/>
                        <a:t>THSD總樣本</a:t>
                      </a:r>
                      <a:endParaRPr b="1" sz="1400" u="none" cap="none" strike="noStrike"/>
                    </a:p>
                  </a:txBody>
                  <a:tcPr marT="91425" marB="91425" marR="91425" marL="91425">
                    <a:lnL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zh-TW" sz="1400" u="none" cap="none" strike="noStrike"/>
                        <a:t>12502</a:t>
                      </a:r>
                      <a:endParaRPr b="1" sz="1400" u="none" cap="none" strike="noStrike"/>
                    </a:p>
                  </a:txBody>
                  <a:tcPr marT="91425" marB="91425" marR="91425" marL="91425">
                    <a:lnL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zh-TW" sz="1400" u="none" cap="none" strike="noStrike"/>
                        <a:t>參加數學篩選測驗人數</a:t>
                      </a:r>
                      <a:endParaRPr b="1" sz="1400" u="none" cap="none" strike="noStrike"/>
                    </a:p>
                  </a:txBody>
                  <a:tcPr marT="91425" marB="91425" marR="91425" marL="91425">
                    <a:lnL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zh-TW" sz="1400" u="none" cap="none" strike="noStrike"/>
                        <a:t>3637</a:t>
                      </a:r>
                      <a:endParaRPr b="1" sz="1400" u="none" cap="none" strike="noStrike"/>
                    </a:p>
                  </a:txBody>
                  <a:tcPr marT="91425" marB="91425" marR="91425" marL="91425">
                    <a:lnL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zh-TW" sz="1400" u="none" cap="none" strike="noStrike"/>
                        <a:t>參加國語文篩選測驗人數</a:t>
                      </a:r>
                      <a:endParaRPr b="1" sz="1400" u="none" cap="none" strike="noStrike"/>
                    </a:p>
                  </a:txBody>
                  <a:tcPr marT="91425" marB="91425" marR="91425" marL="91425">
                    <a:lnL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zh-TW" sz="1400" u="none" cap="none" strike="noStrike"/>
                        <a:t>3136</a:t>
                      </a:r>
                      <a:endParaRPr b="1" sz="1400" u="none" cap="none" strike="noStrike"/>
                    </a:p>
                  </a:txBody>
                  <a:tcPr marT="91425" marB="91425" marR="91425" marL="91425">
                    <a:lnL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zh-TW" sz="1400" u="none" cap="none" strike="noStrike"/>
                        <a:t>參加英語文篩選測驗人數</a:t>
                      </a:r>
                      <a:endParaRPr b="1" sz="1400" u="none" cap="none" strike="noStrike"/>
                    </a:p>
                  </a:txBody>
                  <a:tcPr marT="91425" marB="91425" marR="91425" marL="91425">
                    <a:lnL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zh-TW" sz="1400" u="none" cap="none" strike="noStrike"/>
                        <a:t>2566</a:t>
                      </a:r>
                      <a:endParaRPr b="1" sz="1400" u="none" cap="none" strike="noStrike"/>
                    </a:p>
                  </a:txBody>
                  <a:tcPr marT="91425" marB="91425" marR="91425" marL="91425">
                    <a:lnL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FE2F3"/>
                    </a:solidFill>
                  </a:tcPr>
                </a:tc>
              </a:tr>
            </a:tbl>
          </a:graphicData>
        </a:graphic>
      </p:graphicFrame>
      <p:sp>
        <p:nvSpPr>
          <p:cNvPr id="585" name="Google Shape;585;p59"/>
          <p:cNvSpPr txBox="1"/>
          <p:nvPr>
            <p:ph type="ctrTitle"/>
          </p:nvPr>
        </p:nvSpPr>
        <p:spPr>
          <a:xfrm>
            <a:off x="1932748" y="584427"/>
            <a:ext cx="8600100" cy="122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Microsoft JhengHei"/>
              <a:buNone/>
            </a:pPr>
            <a:r>
              <a:rPr b="1" lang="zh-TW" sz="4400">
                <a:latin typeface="Microsoft JhengHei"/>
                <a:ea typeface="Microsoft JhengHei"/>
                <a:cs typeface="Microsoft JhengHei"/>
                <a:sym typeface="Microsoft JhengHei"/>
              </a:rPr>
              <a:t> </a:t>
            </a:r>
            <a:r>
              <a:rPr b="1" lang="zh-TW" sz="3922">
                <a:latin typeface="Microsoft JhengHei"/>
                <a:ea typeface="Microsoft JhengHei"/>
                <a:cs typeface="Microsoft JhengHei"/>
                <a:sym typeface="Microsoft JhengHei"/>
              </a:rPr>
              <a:t>BYOD &amp; THSD學生運用因材網</a:t>
            </a:r>
            <a:endParaRPr b="1" sz="3922"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4921"/>
              <a:buFont typeface="Microsoft JhengHei"/>
              <a:buNone/>
            </a:pPr>
            <a:r>
              <a:rPr b="1" lang="zh-TW" sz="3522">
                <a:latin typeface="Arial"/>
                <a:ea typeface="Arial"/>
                <a:cs typeface="Arial"/>
                <a:sym typeface="Arial"/>
              </a:rPr>
              <a:t>對於112年五月篩選測驗通過率的影響</a:t>
            </a:r>
            <a:endParaRPr b="1" sz="3922"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</p:spTree>
  </p:cSld>
  <p:clrMapOvr>
    <a:masterClrMapping/>
  </p:clrMapOvr>
  <p:transition spd="slow">
    <p:push/>
  </p:transition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0" name="Google Shape;590;p21"/>
          <p:cNvGrpSpPr/>
          <p:nvPr/>
        </p:nvGrpSpPr>
        <p:grpSpPr>
          <a:xfrm>
            <a:off x="921462" y="206926"/>
            <a:ext cx="10622838" cy="6355799"/>
            <a:chOff x="0" y="0"/>
            <a:chExt cx="13190936" cy="8584869"/>
          </a:xfrm>
        </p:grpSpPr>
        <p:sp>
          <p:nvSpPr>
            <p:cNvPr id="591" name="Google Shape;591;p21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p21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3" name="Google Shape;593;p21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94" name="Google Shape;594;p21"/>
          <p:cNvSpPr/>
          <p:nvPr/>
        </p:nvSpPr>
        <p:spPr>
          <a:xfrm>
            <a:off x="937630" y="217037"/>
            <a:ext cx="3088563" cy="489462"/>
          </a:xfrm>
          <a:prstGeom prst="rect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zh-TW" sz="2500" u="none" cap="none" strike="noStrike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數位學習成效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5" name="Google Shape;595;p21"/>
          <p:cNvSpPr/>
          <p:nvPr/>
        </p:nvSpPr>
        <p:spPr>
          <a:xfrm>
            <a:off x="5996115" y="3437004"/>
            <a:ext cx="218667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zh-TW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96" name="Google Shape;596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4713" y="1122126"/>
            <a:ext cx="10082125" cy="5284974"/>
          </a:xfrm>
          <a:prstGeom prst="rect">
            <a:avLst/>
          </a:prstGeom>
          <a:noFill/>
          <a:ln>
            <a:noFill/>
          </a:ln>
        </p:spPr>
      </p:pic>
      <p:sp>
        <p:nvSpPr>
          <p:cNvPr id="597" name="Google Shape;597;p21"/>
          <p:cNvSpPr/>
          <p:nvPr/>
        </p:nvSpPr>
        <p:spPr>
          <a:xfrm>
            <a:off x="9112718" y="6182525"/>
            <a:ext cx="23967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zh-TW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(因材網及111年科技化評量)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8" name="Google Shape;598;p21"/>
          <p:cNvSpPr txBox="1"/>
          <p:nvPr>
            <p:ph type="ctrTitle"/>
          </p:nvPr>
        </p:nvSpPr>
        <p:spPr>
          <a:xfrm>
            <a:off x="1364082" y="165555"/>
            <a:ext cx="9683400" cy="191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Microsoft JhengHei"/>
              <a:buNone/>
            </a:pPr>
            <a:r>
              <a:rPr b="1" lang="zh-TW" sz="4400">
                <a:latin typeface="Microsoft JhengHei"/>
                <a:ea typeface="Microsoft JhengHei"/>
                <a:cs typeface="Microsoft JhengHei"/>
                <a:sym typeface="Microsoft JhengHei"/>
              </a:rPr>
              <a:t>因材網使用時間對篩選通過率的影響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-5400000">
            <a:off x="2852322" y="-2427757"/>
            <a:ext cx="7689619" cy="11773123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3"/>
          <p:cNvSpPr txBox="1"/>
          <p:nvPr>
            <p:ph type="title"/>
          </p:nvPr>
        </p:nvSpPr>
        <p:spPr>
          <a:xfrm>
            <a:off x="695325" y="2667000"/>
            <a:ext cx="11598300" cy="1192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E937B"/>
              </a:buClr>
              <a:buSzPct val="111111"/>
              <a:buNone/>
            </a:pPr>
            <a:r>
              <a:rPr b="1" lang="zh-TW" sz="6600">
                <a:solidFill>
                  <a:srgbClr val="0E937B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本校(班)BYOD &amp; THSD推動成效</a:t>
            </a:r>
            <a:endParaRPr/>
          </a:p>
        </p:txBody>
      </p:sp>
      <p:sp>
        <p:nvSpPr>
          <p:cNvPr id="217" name="Google Shape;217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23"/>
          <p:cNvSpPr/>
          <p:nvPr/>
        </p:nvSpPr>
        <p:spPr>
          <a:xfrm>
            <a:off x="415788" y="219432"/>
            <a:ext cx="5580327" cy="489462"/>
          </a:xfrm>
          <a:prstGeom prst="rect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zh-TW" sz="2800" u="none" cap="none" strike="noStrike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全國家長推廣研習及講師培訓架構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4" name="Google Shape;604;p23"/>
          <p:cNvSpPr/>
          <p:nvPr/>
        </p:nvSpPr>
        <p:spPr>
          <a:xfrm>
            <a:off x="907155" y="5770237"/>
            <a:ext cx="5767379" cy="459890"/>
          </a:xfrm>
          <a:prstGeom prst="roundRect">
            <a:avLst>
              <a:gd fmla="val 16667" name="adj"/>
            </a:avLst>
          </a:prstGeom>
          <a:solidFill>
            <a:srgbClr val="974806"/>
          </a:solidFill>
          <a:ln cap="flat" cmpd="sng" w="9525">
            <a:solidFill>
              <a:srgbClr val="974806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3725"/>
              </a:srgbClr>
            </a:outerShdw>
          </a:effectLst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zh-TW" sz="2000" u="none" cap="none" strike="noStrike">
                <a:solidFill>
                  <a:srgbClr val="FFFFFF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A1講師認證</a:t>
            </a:r>
            <a:endParaRPr b="0" i="0" sz="2000" u="none" cap="none" strike="noStrike">
              <a:solidFill>
                <a:srgbClr val="FFFFFF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605" name="Google Shape;605;p23"/>
          <p:cNvSpPr/>
          <p:nvPr/>
        </p:nvSpPr>
        <p:spPr>
          <a:xfrm>
            <a:off x="903849" y="4831257"/>
            <a:ext cx="5767379" cy="858964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5400">
            <a:solidFill>
              <a:srgbClr val="97480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zh-TW" sz="20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D、</a:t>
            </a:r>
            <a:r>
              <a:rPr b="1" i="0" lang="zh-TW" sz="20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親子科技輔助自主學習</a:t>
            </a:r>
            <a:r>
              <a:rPr b="1" i="0" lang="zh-TW" sz="20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講師實習</a:t>
            </a:r>
            <a:endParaRPr b="1" i="0" sz="2000" u="none" cap="none" strike="noStrike">
              <a:solidFill>
                <a:srgbClr val="0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zh-TW" sz="2000" u="none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(12小時)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6" name="Google Shape;606;p23"/>
          <p:cNvSpPr txBox="1"/>
          <p:nvPr>
            <p:ph idx="12" type="sldNum"/>
          </p:nvPr>
        </p:nvSpPr>
        <p:spPr>
          <a:xfrm>
            <a:off x="8191500" y="5609456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607" name="Google Shape;607;p23"/>
          <p:cNvSpPr/>
          <p:nvPr/>
        </p:nvSpPr>
        <p:spPr>
          <a:xfrm>
            <a:off x="5996115" y="3437004"/>
            <a:ext cx="218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zh-TW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8" name="Google Shape;608;p23"/>
          <p:cNvSpPr/>
          <p:nvPr/>
        </p:nvSpPr>
        <p:spPr>
          <a:xfrm>
            <a:off x="417455" y="1837622"/>
            <a:ext cx="6740100" cy="4544700"/>
          </a:xfrm>
          <a:prstGeom prst="rect">
            <a:avLst/>
          </a:prstGeom>
          <a:solidFill>
            <a:srgbClr val="D8D8D8"/>
          </a:solidFill>
          <a:ln cap="flat" cmpd="sng" w="63500">
            <a:solidFill>
              <a:srgbClr val="395E89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09" name="Google Shape;609;p23"/>
          <p:cNvGrpSpPr/>
          <p:nvPr/>
        </p:nvGrpSpPr>
        <p:grpSpPr>
          <a:xfrm>
            <a:off x="370278" y="109488"/>
            <a:ext cx="11470838" cy="6355379"/>
            <a:chOff x="0" y="0"/>
            <a:chExt cx="13190936" cy="8584869"/>
          </a:xfrm>
        </p:grpSpPr>
        <p:sp>
          <p:nvSpPr>
            <p:cNvPr id="610" name="Google Shape;610;p23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1" name="Google Shape;611;p23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2" name="Google Shape;612;p23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13" name="Google Shape;613;p23"/>
          <p:cNvSpPr/>
          <p:nvPr/>
        </p:nvSpPr>
        <p:spPr>
          <a:xfrm>
            <a:off x="370271" y="109500"/>
            <a:ext cx="5333100" cy="489600"/>
          </a:xfrm>
          <a:prstGeom prst="rect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zh-TW" sz="2500" u="none" cap="none" strike="noStrike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全國家長推廣研習及講師培訓架構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4" name="Google Shape;614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3838" y="637388"/>
            <a:ext cx="7902436" cy="578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5" name="Google Shape;615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93975" y="3436988"/>
            <a:ext cx="2043025" cy="2068053"/>
          </a:xfrm>
          <a:prstGeom prst="rect">
            <a:avLst/>
          </a:prstGeom>
          <a:noFill/>
          <a:ln>
            <a:noFill/>
          </a:ln>
        </p:spPr>
      </p:pic>
      <p:sp>
        <p:nvSpPr>
          <p:cNvPr id="616" name="Google Shape;616;p23"/>
          <p:cNvSpPr txBox="1"/>
          <p:nvPr/>
        </p:nvSpPr>
        <p:spPr>
          <a:xfrm>
            <a:off x="6473375" y="5550125"/>
            <a:ext cx="25380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i="0" lang="zh-TW" sz="1700" u="none" cap="none" strike="noStrike">
                <a:solidFill>
                  <a:srgbClr val="050505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5g智慧學校推動計畫團隊-辦理全臺家長工作坊</a:t>
            </a:r>
            <a:endParaRPr b="1" i="0" sz="1700" u="none" cap="none" strike="noStrike">
              <a:solidFill>
                <a:srgbClr val="050505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7" name="Google Shape;617;p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170125" y="3391938"/>
            <a:ext cx="2166659" cy="2158175"/>
          </a:xfrm>
          <a:prstGeom prst="rect">
            <a:avLst/>
          </a:prstGeom>
          <a:noFill/>
          <a:ln>
            <a:noFill/>
          </a:ln>
        </p:spPr>
      </p:pic>
      <p:sp>
        <p:nvSpPr>
          <p:cNvPr id="618" name="Google Shape;618;p23"/>
          <p:cNvSpPr txBox="1"/>
          <p:nvPr/>
        </p:nvSpPr>
        <p:spPr>
          <a:xfrm>
            <a:off x="9319625" y="5688563"/>
            <a:ext cx="3000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zh-TW" sz="1600" u="none" cap="none" strike="noStrik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新竹市家長聯合會</a:t>
            </a:r>
            <a:endParaRPr b="1" i="0" sz="1600" u="none" cap="none" strike="noStrike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622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3" name="Google Shape;623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-5400000">
            <a:off x="2852322" y="-2427757"/>
            <a:ext cx="7689619" cy="11773123"/>
          </a:xfrm>
          <a:prstGeom prst="rect">
            <a:avLst/>
          </a:prstGeom>
          <a:noFill/>
          <a:ln>
            <a:noFill/>
          </a:ln>
        </p:spPr>
      </p:pic>
      <p:sp>
        <p:nvSpPr>
          <p:cNvPr id="624" name="Google Shape;624;p24"/>
          <p:cNvSpPr txBox="1"/>
          <p:nvPr>
            <p:ph type="title"/>
          </p:nvPr>
        </p:nvSpPr>
        <p:spPr>
          <a:xfrm>
            <a:off x="810569" y="2667000"/>
            <a:ext cx="10400356" cy="23590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937B"/>
              </a:buClr>
              <a:buSzPts val="6000"/>
              <a:buFont typeface="Microsoft JhengHei"/>
              <a:buNone/>
            </a:pPr>
            <a:r>
              <a:rPr lang="zh-TW" sz="6000">
                <a:solidFill>
                  <a:srgbClr val="0E937B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親師合作規劃(範例)</a:t>
            </a:r>
            <a:endParaRPr sz="6000">
              <a:solidFill>
                <a:srgbClr val="0E937B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625" name="Google Shape;625;p24"/>
          <p:cNvSpPr txBox="1"/>
          <p:nvPr>
            <p:ph idx="12" type="sldNum"/>
          </p:nvPr>
        </p:nvSpPr>
        <p:spPr>
          <a:xfrm>
            <a:off x="8191500" y="5959078"/>
            <a:ext cx="2667000" cy="34230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0" name="Google Shape;630;g2a8ef98996f_1_6"/>
          <p:cNvGrpSpPr/>
          <p:nvPr/>
        </p:nvGrpSpPr>
        <p:grpSpPr>
          <a:xfrm>
            <a:off x="921462" y="206926"/>
            <a:ext cx="10622661" cy="6355379"/>
            <a:chOff x="0" y="0"/>
            <a:chExt cx="13190936" cy="8584869"/>
          </a:xfrm>
        </p:grpSpPr>
        <p:sp>
          <p:nvSpPr>
            <p:cNvPr id="631" name="Google Shape;631;g2a8ef98996f_1_6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2" name="Google Shape;632;g2a8ef98996f_1_6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3" name="Google Shape;633;g2a8ef98996f_1_6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34" name="Google Shape;634;g2a8ef98996f_1_6"/>
          <p:cNvSpPr/>
          <p:nvPr/>
        </p:nvSpPr>
        <p:spPr>
          <a:xfrm>
            <a:off x="370336" y="132599"/>
            <a:ext cx="1536900" cy="775500"/>
          </a:xfrm>
          <a:prstGeom prst="ellipse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zh-TW" sz="25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How</a:t>
            </a:r>
            <a:endParaRPr b="0" i="0" sz="2500" u="none" cap="none" strike="noStrike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635" name="Google Shape;635;g2a8ef98996f_1_6"/>
          <p:cNvSpPr txBox="1"/>
          <p:nvPr>
            <p:ph type="ctrTitle"/>
          </p:nvPr>
        </p:nvSpPr>
        <p:spPr>
          <a:xfrm>
            <a:off x="1391075" y="771775"/>
            <a:ext cx="9683400" cy="90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zh-TW" sz="4500">
                <a:highlight>
                  <a:srgbClr val="FFFF00"/>
                </a:highlight>
              </a:rPr>
              <a:t>學校如何與家長建立共識？</a:t>
            </a:r>
            <a:endParaRPr b="1" sz="6300">
              <a:highlight>
                <a:srgbClr val="FFFF00"/>
              </a:highlight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636" name="Google Shape;636;g2a8ef98996f_1_6"/>
          <p:cNvSpPr txBox="1"/>
          <p:nvPr>
            <p:ph type="ctrTitle"/>
          </p:nvPr>
        </p:nvSpPr>
        <p:spPr>
          <a:xfrm>
            <a:off x="1391088" y="1925276"/>
            <a:ext cx="9683400" cy="379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800"/>
              <a:buChar char="●"/>
            </a:pPr>
            <a:r>
              <a:rPr b="1" lang="zh-TW" sz="4800"/>
              <a:t>用說的、宣講無感，</a:t>
            </a:r>
            <a:r>
              <a:rPr b="1" lang="zh-TW" sz="4800">
                <a:solidFill>
                  <a:srgbClr val="CC0000"/>
                </a:solidFill>
              </a:rPr>
              <a:t>邀請家長實際參與及操作</a:t>
            </a:r>
            <a:r>
              <a:rPr b="1" lang="zh-TW" sz="4800"/>
              <a:t>就對了!</a:t>
            </a:r>
            <a:endParaRPr b="1" sz="4800"/>
          </a:p>
          <a:p>
            <a:pPr indent="-457200" lvl="0" marL="457200" rtl="0" algn="l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CC0000"/>
              </a:buClr>
              <a:buSzPts val="4800"/>
              <a:buChar char="●"/>
            </a:pPr>
            <a:r>
              <a:rPr b="1" lang="zh-TW" sz="4800"/>
              <a:t>以下2頁為優良親師合作案例。</a:t>
            </a:r>
            <a:br>
              <a:rPr b="1" lang="zh-TW" sz="4800"/>
            </a:br>
            <a:r>
              <a:rPr b="1" lang="zh-TW" sz="4800">
                <a:solidFill>
                  <a:srgbClr val="CC0000"/>
                </a:solidFill>
              </a:rPr>
              <a:t>請學校/教師參考編修，建立自校/班親師合作模式。</a:t>
            </a:r>
            <a:endParaRPr b="1" sz="4800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 spd="slow">
    <p:push/>
  </p:transition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1" name="Google Shape;641;g2a8ef98996f_1_35"/>
          <p:cNvGrpSpPr/>
          <p:nvPr/>
        </p:nvGrpSpPr>
        <p:grpSpPr>
          <a:xfrm>
            <a:off x="921462" y="206926"/>
            <a:ext cx="10622661" cy="6355379"/>
            <a:chOff x="0" y="0"/>
            <a:chExt cx="13190936" cy="8584869"/>
          </a:xfrm>
        </p:grpSpPr>
        <p:sp>
          <p:nvSpPr>
            <p:cNvPr id="642" name="Google Shape;642;g2a8ef98996f_1_35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3" name="Google Shape;643;g2a8ef98996f_1_35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4" name="Google Shape;644;g2a8ef98996f_1_35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45" name="Google Shape;645;g2a8ef98996f_1_35"/>
          <p:cNvSpPr txBox="1"/>
          <p:nvPr>
            <p:ph type="ctrTitle"/>
          </p:nvPr>
        </p:nvSpPr>
        <p:spPr>
          <a:xfrm>
            <a:off x="1364075" y="235000"/>
            <a:ext cx="9683400" cy="90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Microsoft JhengHei"/>
              <a:buNone/>
            </a:pPr>
            <a:r>
              <a:rPr b="1" lang="zh-TW" sz="4800">
                <a:latin typeface="Microsoft JhengHei"/>
                <a:ea typeface="Microsoft JhengHei"/>
                <a:cs typeface="Microsoft JhengHei"/>
                <a:sym typeface="Microsoft JhengHei"/>
              </a:rPr>
              <a:t>宜蘭蘇澳國小(範例)</a:t>
            </a:r>
            <a:endParaRPr b="1" sz="4800"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646" name="Google Shape;646;g2a8ef98996f_1_35"/>
          <p:cNvSpPr txBox="1"/>
          <p:nvPr/>
        </p:nvSpPr>
        <p:spPr>
          <a:xfrm>
            <a:off x="1364100" y="1080075"/>
            <a:ext cx="9793200" cy="52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zh-TW" sz="300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1. 合作模式：</a:t>
            </a:r>
            <a:r>
              <a:rPr b="0" i="0" lang="zh-TW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邀請家長一同組成</a:t>
            </a:r>
            <a:r>
              <a:rPr b="1" i="0" lang="zh-TW" sz="3000" u="none" cap="none" strike="noStrike">
                <a:solidFill>
                  <a:srgbClr val="E06666"/>
                </a:solidFill>
                <a:latin typeface="Calibri"/>
                <a:ea typeface="Calibri"/>
                <a:cs typeface="Calibri"/>
                <a:sym typeface="Calibri"/>
              </a:rPr>
              <a:t>數位學習家庭</a:t>
            </a:r>
            <a:r>
              <a:rPr b="0" i="0" lang="zh-TW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。</a:t>
            </a:r>
            <a:endParaRPr b="1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zh-TW" sz="300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2. 諮詢模式</a:t>
            </a:r>
            <a:r>
              <a:rPr b="0" i="0" lang="zh-TW" sz="300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：</a:t>
            </a:r>
            <a:r>
              <a:rPr b="0" i="0" lang="zh-TW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建立</a:t>
            </a:r>
            <a:r>
              <a:rPr b="1" i="0" lang="zh-TW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Line群</a:t>
            </a:r>
            <a:r>
              <a:rPr b="0" i="0" lang="zh-TW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、</a:t>
            </a:r>
            <a:r>
              <a:rPr b="1" i="0" lang="zh-TW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FB社群</a:t>
            </a:r>
            <a:r>
              <a:rPr b="0" i="0" lang="zh-TW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、</a:t>
            </a:r>
            <a:r>
              <a:rPr b="1" i="0" lang="zh-TW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家長大學伴</a:t>
            </a:r>
            <a:r>
              <a:rPr b="0" i="0" lang="zh-TW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等。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zh-TW" sz="300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3.</a:t>
            </a:r>
            <a:r>
              <a:rPr b="0" i="0" lang="zh-TW" sz="300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zh-TW" sz="300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輔助模式</a:t>
            </a:r>
            <a:r>
              <a:rPr b="0" i="0" lang="zh-TW" sz="300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：</a:t>
            </a:r>
            <a:endParaRPr b="0" i="0" sz="3000" u="none" cap="none" strike="noStrike">
              <a:solidFill>
                <a:srgbClr val="00808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540000" lvl="0" marL="809999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zh-TW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(1) 定期辦理</a:t>
            </a:r>
            <a:r>
              <a:rPr b="1" i="0" lang="zh-TW" sz="3000" u="none" cap="none" strike="noStrike">
                <a:solidFill>
                  <a:srgbClr val="E06666"/>
                </a:solidFill>
                <a:latin typeface="Calibri"/>
                <a:ea typeface="Calibri"/>
                <a:cs typeface="Calibri"/>
                <a:sym typeface="Calibri"/>
              </a:rPr>
              <a:t>校內家長研習</a:t>
            </a:r>
            <a:r>
              <a:rPr b="0" i="0" lang="zh-TW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，邀請家長及孩子一同參與並實地操作。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zh-TW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(2) </a:t>
            </a:r>
            <a:r>
              <a:rPr b="1" i="0" lang="zh-TW" sz="3000" u="none" cap="none" strike="noStrike">
                <a:solidFill>
                  <a:srgbClr val="E06666"/>
                </a:solidFill>
                <a:latin typeface="Calibri"/>
                <a:ea typeface="Calibri"/>
                <a:cs typeface="Calibri"/>
                <a:sym typeface="Calibri"/>
              </a:rPr>
              <a:t>善用Line群</a:t>
            </a:r>
            <a:r>
              <a:rPr b="0" i="0" lang="zh-TW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公告資訊、供家長即時提問及回報問題。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1" i="0" lang="zh-TW" sz="300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4. 分享模式：</a:t>
            </a:r>
            <a:endParaRPr b="1" i="0" sz="3000" u="none" cap="none" strike="noStrike">
              <a:solidFill>
                <a:srgbClr val="00808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69999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b="0" i="0" lang="zh-TW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開設專屬該班的</a:t>
            </a:r>
            <a:r>
              <a:rPr b="1" i="0" lang="zh-TW" sz="3000" u="none" cap="none" strike="noStrike">
                <a:solidFill>
                  <a:srgbClr val="E06666"/>
                </a:solidFill>
                <a:latin typeface="Calibri"/>
                <a:ea typeface="Calibri"/>
                <a:cs typeface="Calibri"/>
                <a:sym typeface="Calibri"/>
              </a:rPr>
              <a:t>FB社群</a:t>
            </a:r>
            <a:r>
              <a:rPr b="0" i="0" lang="zh-TW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，讓家長能更清楚了解學生在校所做的課程與活動，實際參與學生學習狀況。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50000" lvl="0" marL="2250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zh-TW" sz="300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3.</a:t>
            </a:r>
            <a:r>
              <a:rPr b="0" i="0" lang="zh-TW" sz="300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i="0" lang="zh-TW" sz="300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共好模式</a:t>
            </a:r>
            <a:r>
              <a:rPr b="0" i="0" lang="zh-TW" sz="3000" u="none" cap="none" strike="noStrike">
                <a:solidFill>
                  <a:srgbClr val="008080"/>
                </a:solidFill>
                <a:latin typeface="Calibri"/>
                <a:ea typeface="Calibri"/>
                <a:cs typeface="Calibri"/>
                <a:sym typeface="Calibri"/>
              </a:rPr>
              <a:t>：</a:t>
            </a:r>
            <a:r>
              <a:rPr b="0" i="0" lang="zh-TW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編制並提供</a:t>
            </a:r>
            <a:r>
              <a:rPr b="1" i="0" lang="zh-TW" sz="3000" u="none" cap="none" strike="noStrike">
                <a:solidFill>
                  <a:srgbClr val="E06666"/>
                </a:solidFill>
                <a:latin typeface="Calibri"/>
                <a:ea typeface="Calibri"/>
                <a:cs typeface="Calibri"/>
                <a:sym typeface="Calibri"/>
              </a:rPr>
              <a:t>家長大學伴手冊</a:t>
            </a:r>
            <a:r>
              <a:rPr b="0" i="0" lang="zh-TW" sz="3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，邀請家長加入並善用因材網家長學伴功能。</a:t>
            </a:r>
            <a:endParaRPr b="0"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7" name="Google Shape;647;g2a8ef98996f_1_35"/>
          <p:cNvSpPr/>
          <p:nvPr/>
        </p:nvSpPr>
        <p:spPr>
          <a:xfrm>
            <a:off x="370336" y="132599"/>
            <a:ext cx="1536900" cy="775500"/>
          </a:xfrm>
          <a:prstGeom prst="ellipse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zh-TW" sz="17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Sample</a:t>
            </a:r>
            <a:endParaRPr b="0" i="0" sz="1700" u="none" cap="none" strike="noStrike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  <p:transition spd="slow">
    <p:push/>
  </p:transition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2" name="Google Shape;652;g2a8ef98996f_1_46"/>
          <p:cNvGrpSpPr/>
          <p:nvPr/>
        </p:nvGrpSpPr>
        <p:grpSpPr>
          <a:xfrm>
            <a:off x="921462" y="206926"/>
            <a:ext cx="10622661" cy="6355379"/>
            <a:chOff x="0" y="0"/>
            <a:chExt cx="13190936" cy="8584869"/>
          </a:xfrm>
        </p:grpSpPr>
        <p:sp>
          <p:nvSpPr>
            <p:cNvPr id="653" name="Google Shape;653;g2a8ef98996f_1_46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4" name="Google Shape;654;g2a8ef98996f_1_46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5" name="Google Shape;655;g2a8ef98996f_1_46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6" name="Google Shape;656;g2a8ef98996f_1_46"/>
          <p:cNvSpPr/>
          <p:nvPr/>
        </p:nvSpPr>
        <p:spPr>
          <a:xfrm>
            <a:off x="370336" y="132599"/>
            <a:ext cx="1536900" cy="775500"/>
          </a:xfrm>
          <a:prstGeom prst="ellipse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zh-TW" sz="17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Sample</a:t>
            </a:r>
            <a:endParaRPr b="0" i="0" sz="1700" u="none" cap="none" strike="noStrike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657" name="Google Shape;657;g2a8ef98996f_1_46"/>
          <p:cNvSpPr txBox="1"/>
          <p:nvPr>
            <p:ph type="ctrTitle"/>
          </p:nvPr>
        </p:nvSpPr>
        <p:spPr>
          <a:xfrm>
            <a:off x="1364075" y="235000"/>
            <a:ext cx="9683400" cy="90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Microsoft JhengHei"/>
              <a:buNone/>
            </a:pPr>
            <a:r>
              <a:rPr b="1" lang="zh-TW" sz="4800">
                <a:latin typeface="Microsoft JhengHei"/>
                <a:ea typeface="Microsoft JhengHei"/>
                <a:cs typeface="Microsoft JhengHei"/>
                <a:sym typeface="Microsoft JhengHei"/>
              </a:rPr>
              <a:t>宜蘭蘇澳國小(範例)</a:t>
            </a:r>
            <a:endParaRPr b="1" sz="4800"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pic>
        <p:nvPicPr>
          <p:cNvPr id="658" name="Google Shape;658;g2a8ef98996f_1_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57538" y="1066900"/>
            <a:ext cx="10550502" cy="5285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3" name="Google Shape;663;g2a8ef98996f_1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-5400000">
            <a:off x="2852322" y="-2427757"/>
            <a:ext cx="7689619" cy="11773123"/>
          </a:xfrm>
          <a:prstGeom prst="rect">
            <a:avLst/>
          </a:prstGeom>
          <a:noFill/>
          <a:ln>
            <a:noFill/>
          </a:ln>
        </p:spPr>
      </p:pic>
      <p:sp>
        <p:nvSpPr>
          <p:cNvPr id="664" name="Google Shape;664;g2a8ef98996f_1_0"/>
          <p:cNvSpPr txBox="1"/>
          <p:nvPr>
            <p:ph type="title"/>
          </p:nvPr>
        </p:nvSpPr>
        <p:spPr>
          <a:xfrm>
            <a:off x="810569" y="2667000"/>
            <a:ext cx="10400400" cy="235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E937B"/>
              </a:buClr>
              <a:buSzPts val="6000"/>
              <a:buFont typeface="Microsoft JhengHei"/>
              <a:buNone/>
            </a:pPr>
            <a:r>
              <a:rPr lang="zh-TW" sz="6000">
                <a:solidFill>
                  <a:srgbClr val="0E937B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載具管理規定及同意書(範例)</a:t>
            </a:r>
            <a:endParaRPr sz="6000">
              <a:solidFill>
                <a:srgbClr val="0E937B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665" name="Google Shape;665;g2a8ef98996f_1_0"/>
          <p:cNvSpPr txBox="1"/>
          <p:nvPr>
            <p:ph idx="12" type="sldNum"/>
          </p:nvPr>
        </p:nvSpPr>
        <p:spPr>
          <a:xfrm>
            <a:off x="8191500" y="5959078"/>
            <a:ext cx="2667000" cy="34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669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0" name="Google Shape;670;p25"/>
          <p:cNvGrpSpPr/>
          <p:nvPr/>
        </p:nvGrpSpPr>
        <p:grpSpPr>
          <a:xfrm>
            <a:off x="921462" y="206926"/>
            <a:ext cx="10622838" cy="6355799"/>
            <a:chOff x="0" y="0"/>
            <a:chExt cx="13190936" cy="8584869"/>
          </a:xfrm>
        </p:grpSpPr>
        <p:sp>
          <p:nvSpPr>
            <p:cNvPr id="671" name="Google Shape;671;p25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2" name="Google Shape;672;p25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73" name="Google Shape;673;p25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74" name="Google Shape;674;p25"/>
          <p:cNvSpPr txBox="1"/>
          <p:nvPr>
            <p:ph type="ctrTitle"/>
          </p:nvPr>
        </p:nvSpPr>
        <p:spPr>
          <a:xfrm>
            <a:off x="1364082" y="234990"/>
            <a:ext cx="9683394" cy="1378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Microsoft JhengHei"/>
              <a:buNone/>
            </a:pPr>
            <a:r>
              <a:rPr b="1" lang="zh-TW" sz="4800">
                <a:latin typeface="Microsoft JhengHei"/>
                <a:ea typeface="Microsoft JhengHei"/>
                <a:cs typeface="Microsoft JhengHei"/>
                <a:sym typeface="Microsoft JhengHei"/>
              </a:rPr>
              <a:t>載具管理規定及同意書(範例)</a:t>
            </a:r>
            <a:endParaRPr b="1" sz="4800"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675" name="Google Shape;675;p25"/>
          <p:cNvSpPr txBox="1"/>
          <p:nvPr>
            <p:ph idx="1" type="subTitle"/>
          </p:nvPr>
        </p:nvSpPr>
        <p:spPr>
          <a:xfrm>
            <a:off x="1375130" y="1459345"/>
            <a:ext cx="9683395" cy="47849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rtl="0" algn="l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>
                <a:srgbClr val="FF9880"/>
              </a:buClr>
              <a:buSzPts val="2400"/>
              <a:buFont typeface="Noto Sans Symbols"/>
              <a:buChar char="◆"/>
            </a:pPr>
            <a:r>
              <a:rPr b="1" lang="zh-TW" sz="2400">
                <a:solidFill>
                  <a:srgbClr val="FF98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載具登記：</a:t>
            </a:r>
            <a:endParaRPr b="1" sz="2400">
              <a:solidFill>
                <a:srgbClr val="FF988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rtl="0" algn="l">
              <a:lnSpc>
                <a:spcPct val="160000"/>
              </a:lnSpc>
              <a:spcBef>
                <a:spcPts val="555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zh-TW" sz="2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(一)自帶載具基本規格要求(列表)。</a:t>
            </a:r>
            <a:endParaRPr sz="2200"/>
          </a:p>
          <a:p>
            <a:pPr indent="-534988" lvl="0" marL="534988" rtl="0" algn="l">
              <a:lnSpc>
                <a:spcPct val="160000"/>
              </a:lnSpc>
              <a:spcBef>
                <a:spcPts val="555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zh-TW" sz="2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(二)每部已登記載具將會被貼上印有其學生證號碼(或可識別)的標籤。標籤不能被移除或修改。</a:t>
            </a:r>
            <a:endParaRPr sz="2200"/>
          </a:p>
          <a:p>
            <a:pPr indent="-534988" lvl="0" marL="534988" rtl="0" algn="l">
              <a:lnSpc>
                <a:spcPct val="160000"/>
              </a:lnSpc>
              <a:spcBef>
                <a:spcPts val="555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zh-TW" sz="2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(三)如學生發現載具上的標籤遺失或損壞，學生可聯絡學校更換。如學生被發現於學校內使用未貼有標籤的載具，學校將通知家長親自取回有關載具。</a:t>
            </a:r>
            <a:endParaRPr sz="2200"/>
          </a:p>
          <a:p>
            <a:pPr indent="-534988" lvl="0" marL="534988" rtl="0" algn="l">
              <a:lnSpc>
                <a:spcPct val="160000"/>
              </a:lnSpc>
              <a:spcBef>
                <a:spcPts val="555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zh-TW" sz="2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(四)學生須妥善保管載具，不使用時應放於班級指定位置。學校強烈建議學生必須為其載具購置保護套以作保護之用。</a:t>
            </a:r>
            <a:endParaRPr sz="2200"/>
          </a:p>
        </p:txBody>
      </p:sp>
      <p:sp>
        <p:nvSpPr>
          <p:cNvPr id="676" name="Google Shape;676;p25"/>
          <p:cNvSpPr/>
          <p:nvPr/>
        </p:nvSpPr>
        <p:spPr>
          <a:xfrm>
            <a:off x="370336" y="132599"/>
            <a:ext cx="1536841" cy="775404"/>
          </a:xfrm>
          <a:prstGeom prst="ellipse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zh-TW" sz="25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How</a:t>
            </a:r>
            <a:endParaRPr b="0" i="0" sz="2500" u="none" cap="none" strike="noStrike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  <p:transition spd="slow">
    <p:push/>
  </p:transition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1" name="Google Shape;681;p26"/>
          <p:cNvGrpSpPr/>
          <p:nvPr/>
        </p:nvGrpSpPr>
        <p:grpSpPr>
          <a:xfrm>
            <a:off x="921462" y="206926"/>
            <a:ext cx="10622838" cy="6355799"/>
            <a:chOff x="0" y="0"/>
            <a:chExt cx="13190936" cy="8584869"/>
          </a:xfrm>
        </p:grpSpPr>
        <p:sp>
          <p:nvSpPr>
            <p:cNvPr id="682" name="Google Shape;682;p26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3" name="Google Shape;683;p26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84" name="Google Shape;684;p26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85" name="Google Shape;685;p26"/>
          <p:cNvSpPr txBox="1"/>
          <p:nvPr>
            <p:ph idx="1" type="subTitle"/>
          </p:nvPr>
        </p:nvSpPr>
        <p:spPr>
          <a:xfrm>
            <a:off x="1144525" y="1191491"/>
            <a:ext cx="10340458" cy="53395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572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9880"/>
              </a:buClr>
              <a:buSzPts val="2200"/>
              <a:buFont typeface="Noto Sans Symbols"/>
              <a:buChar char="◆"/>
            </a:pPr>
            <a:r>
              <a:rPr b="1" lang="zh-TW" sz="2200">
                <a:solidFill>
                  <a:srgbClr val="FF98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載具使用規定：</a:t>
            </a:r>
            <a:endParaRPr sz="2200"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9880"/>
              </a:buClr>
              <a:buSzPts val="2200"/>
              <a:buNone/>
            </a:pPr>
            <a:r>
              <a:rPr b="1" lang="zh-TW" sz="2200">
                <a:solidFill>
                  <a:srgbClr val="0080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(一)在校使用</a:t>
            </a:r>
            <a:endParaRPr b="1" sz="22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357187" rtl="0" algn="l">
              <a:lnSpc>
                <a:spcPct val="12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zh-TW" sz="2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(1)所有於學校使用的載具必須先經由學校登記，方可於學校內使用。</a:t>
            </a:r>
            <a:endParaRPr sz="2200"/>
          </a:p>
          <a:p>
            <a:pPr indent="-365125" lvl="0" marL="720725" rtl="0" algn="l">
              <a:lnSpc>
                <a:spcPct val="12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zh-TW" sz="2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(2)學校為學生預載日常學習應用程式，載具之應用程式均必須由學校同意後進行安裝，且禁止下載任何遊戲或非教學程式。</a:t>
            </a:r>
            <a:endParaRPr sz="2200"/>
          </a:p>
          <a:p>
            <a:pPr indent="0" lvl="0" marL="357187" rtl="0" algn="l">
              <a:lnSpc>
                <a:spcPct val="12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zh-TW" sz="2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(3)須在師長及家長許可情況下，使用其載具作學科學習用途。</a:t>
            </a:r>
            <a:endParaRPr sz="2200"/>
          </a:p>
          <a:p>
            <a:pPr indent="0" lvl="0" marL="357187" rtl="0" algn="l">
              <a:lnSpc>
                <a:spcPct val="12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zh-TW" sz="2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(4)進行課程時須依學校規定存放資料位置，如我的網路、Google雲端等。</a:t>
            </a:r>
            <a:endParaRPr sz="2200"/>
          </a:p>
          <a:p>
            <a:pPr indent="0" lvl="0" marL="357187" rtl="0" algn="l">
              <a:lnSpc>
                <a:spcPct val="12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zh-TW" sz="2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(5)學校保留審查學生瀏覽不屬於教育類網站的權利。</a:t>
            </a:r>
            <a:endParaRPr sz="2200"/>
          </a:p>
          <a:p>
            <a:pPr indent="0" lvl="0" marL="357187" rtl="0" algn="l">
              <a:lnSpc>
                <a:spcPct val="12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zh-TW" sz="2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(6)學生於課堂時間內只能在老師的監督下，使用學校認可及批准的載具。</a:t>
            </a:r>
            <a:endParaRPr sz="2200"/>
          </a:p>
          <a:p>
            <a:pPr indent="0" lvl="0" marL="357187" rtl="0" algn="l">
              <a:lnSpc>
                <a:spcPct val="12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zh-TW" sz="2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(7)未經師長同意，不使用任何其他學生載具。</a:t>
            </a:r>
            <a:endParaRPr sz="2200"/>
          </a:p>
          <a:p>
            <a:pPr indent="0" lvl="0" marL="357187" rtl="0" algn="l">
              <a:lnSpc>
                <a:spcPct val="12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zh-TW" sz="2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(8)學生只能在老師的允許下於學校使用電子郵件或其他通訊軟體。</a:t>
            </a:r>
            <a:endParaRPr sz="2200"/>
          </a:p>
          <a:p>
            <a:pPr indent="0" lvl="0" marL="357187" rtl="0" algn="l">
              <a:lnSpc>
                <a:spcPct val="120000"/>
              </a:lnSpc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rPr lang="zh-TW" sz="22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(9)使用影音檔案時為避免干擾他人，應自備耳機，未經師長許可勿擴音播放。</a:t>
            </a:r>
            <a:endParaRPr sz="2200"/>
          </a:p>
        </p:txBody>
      </p:sp>
      <p:sp>
        <p:nvSpPr>
          <p:cNvPr id="686" name="Google Shape;686;p26"/>
          <p:cNvSpPr/>
          <p:nvPr/>
        </p:nvSpPr>
        <p:spPr>
          <a:xfrm>
            <a:off x="370336" y="132599"/>
            <a:ext cx="1536841" cy="775404"/>
          </a:xfrm>
          <a:prstGeom prst="ellipse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zh-TW" sz="25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How</a:t>
            </a:r>
            <a:endParaRPr b="0" i="0" sz="2500" u="none" cap="none" strike="noStrike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687" name="Google Shape;687;p26"/>
          <p:cNvSpPr txBox="1"/>
          <p:nvPr/>
        </p:nvSpPr>
        <p:spPr>
          <a:xfrm>
            <a:off x="1364082" y="234990"/>
            <a:ext cx="9683394" cy="1378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Microsoft JhengHei"/>
              <a:buNone/>
            </a:pPr>
            <a:r>
              <a:rPr b="1" i="0" lang="zh-TW" sz="4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載具管理規定及同意書(範例)</a:t>
            </a:r>
            <a:endParaRPr b="1" i="0" sz="48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</p:spTree>
  </p:cSld>
  <p:clrMapOvr>
    <a:masterClrMapping/>
  </p:clrMapOvr>
  <p:transition spd="slow">
    <p:push/>
  </p:transition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691" name="Shape 6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2" name="Google Shape;692;p27"/>
          <p:cNvGrpSpPr/>
          <p:nvPr/>
        </p:nvGrpSpPr>
        <p:grpSpPr>
          <a:xfrm>
            <a:off x="921462" y="206926"/>
            <a:ext cx="10622838" cy="6355799"/>
            <a:chOff x="0" y="0"/>
            <a:chExt cx="13190936" cy="8584869"/>
          </a:xfrm>
        </p:grpSpPr>
        <p:sp>
          <p:nvSpPr>
            <p:cNvPr id="693" name="Google Shape;693;p27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4" name="Google Shape;694;p27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95" name="Google Shape;695;p27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96" name="Google Shape;696;p27"/>
          <p:cNvSpPr txBox="1"/>
          <p:nvPr>
            <p:ph idx="1" type="subTitle"/>
          </p:nvPr>
        </p:nvSpPr>
        <p:spPr>
          <a:xfrm>
            <a:off x="1375130" y="1687465"/>
            <a:ext cx="9683395" cy="45568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572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9880"/>
              </a:buClr>
              <a:buSzPts val="3000"/>
              <a:buFont typeface="Noto Sans Symbols"/>
              <a:buChar char="◆"/>
            </a:pPr>
            <a:r>
              <a:rPr b="1" lang="zh-TW" sz="2800">
                <a:solidFill>
                  <a:srgbClr val="FF98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載具使用規定：</a:t>
            </a:r>
            <a:endParaRPr sz="2800"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9880"/>
              </a:buClr>
              <a:buSzPts val="3000"/>
              <a:buNone/>
            </a:pPr>
            <a:r>
              <a:rPr b="1" lang="zh-TW" sz="2400">
                <a:solidFill>
                  <a:srgbClr val="0080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(二)在家使用</a:t>
            </a:r>
            <a:endParaRPr b="1" sz="24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539750" lvl="0" marL="895350" rtl="0" algn="l">
              <a:lnSpc>
                <a:spcPct val="12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zh-TW" sz="2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 </a:t>
            </a:r>
            <a:r>
              <a:rPr lang="zh-TW" sz="2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(1)家長如要安裝非學校預載之其他程式，須自行向校方申請並經其同意。</a:t>
            </a:r>
            <a:endParaRPr/>
          </a:p>
          <a:p>
            <a:pPr indent="0" lvl="0" marL="357187" rtl="0" algn="l">
              <a:lnSpc>
                <a:spcPct val="12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zh-TW" sz="2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 (2)建議家長明確規範學生在家使用載具的時間及場域。</a:t>
            </a:r>
            <a:endParaRPr/>
          </a:p>
          <a:p>
            <a:pPr indent="-166687" lvl="0" marL="714375" rtl="0" algn="l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Clr>
                <a:srgbClr val="888888"/>
              </a:buClr>
              <a:buSzPts val="3000"/>
              <a:buNone/>
            </a:pPr>
            <a:r>
              <a:t/>
            </a:r>
            <a:endParaRPr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697" name="Google Shape;697;p27"/>
          <p:cNvSpPr/>
          <p:nvPr/>
        </p:nvSpPr>
        <p:spPr>
          <a:xfrm>
            <a:off x="370336" y="132599"/>
            <a:ext cx="1536841" cy="775404"/>
          </a:xfrm>
          <a:prstGeom prst="ellipse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zh-TW" sz="25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How</a:t>
            </a:r>
            <a:endParaRPr b="0" i="0" sz="2500" u="none" cap="none" strike="noStrike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698" name="Google Shape;698;p27"/>
          <p:cNvSpPr txBox="1"/>
          <p:nvPr>
            <p:ph type="ctrTitle"/>
          </p:nvPr>
        </p:nvSpPr>
        <p:spPr>
          <a:xfrm>
            <a:off x="1364082" y="234990"/>
            <a:ext cx="9683394" cy="1378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Microsoft JhengHei"/>
              <a:buNone/>
            </a:pPr>
            <a:r>
              <a:rPr b="1" lang="zh-TW" sz="4800">
                <a:latin typeface="Microsoft JhengHei"/>
                <a:ea typeface="Microsoft JhengHei"/>
                <a:cs typeface="Microsoft JhengHei"/>
                <a:sym typeface="Microsoft JhengHei"/>
              </a:rPr>
              <a:t>載具管理規定及同意書(範例)</a:t>
            </a:r>
            <a:endParaRPr b="1" sz="4800"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</p:spTree>
  </p:cSld>
  <p:clrMapOvr>
    <a:masterClrMapping/>
  </p:clrMapOvr>
  <p:transition spd="slow">
    <p:push/>
  </p:transition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702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3" name="Google Shape;703;p28"/>
          <p:cNvGrpSpPr/>
          <p:nvPr/>
        </p:nvGrpSpPr>
        <p:grpSpPr>
          <a:xfrm>
            <a:off x="921462" y="206926"/>
            <a:ext cx="10622838" cy="6355799"/>
            <a:chOff x="0" y="0"/>
            <a:chExt cx="13190936" cy="8584869"/>
          </a:xfrm>
        </p:grpSpPr>
        <p:sp>
          <p:nvSpPr>
            <p:cNvPr id="704" name="Google Shape;704;p28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5" name="Google Shape;705;p28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6" name="Google Shape;706;p28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07" name="Google Shape;707;p28"/>
          <p:cNvSpPr txBox="1"/>
          <p:nvPr>
            <p:ph idx="1" type="subTitle"/>
          </p:nvPr>
        </p:nvSpPr>
        <p:spPr>
          <a:xfrm>
            <a:off x="1375130" y="1256145"/>
            <a:ext cx="9741893" cy="52473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457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9880"/>
              </a:buClr>
              <a:buSzPts val="2000"/>
              <a:buFont typeface="Noto Sans Symbols"/>
              <a:buChar char="◆"/>
            </a:pPr>
            <a:r>
              <a:rPr b="1" lang="zh-TW" sz="2000">
                <a:solidFill>
                  <a:srgbClr val="FF98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載具使用規定：</a:t>
            </a:r>
            <a:endParaRPr sz="2000"/>
          </a:p>
          <a:p>
            <a:pPr indent="-803275" lvl="0" marL="803275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9880"/>
              </a:buClr>
              <a:buSzPts val="2000"/>
              <a:buNone/>
            </a:pPr>
            <a:r>
              <a:rPr b="1" lang="zh-TW" sz="2000">
                <a:solidFill>
                  <a:srgbClr val="0080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(三)設備管理</a:t>
            </a:r>
            <a:endParaRPr b="1" sz="20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803275" lvl="0" marL="803275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9880"/>
              </a:buClr>
              <a:buSzPts val="2000"/>
              <a:buNone/>
            </a:pPr>
            <a:r>
              <a:rPr b="1" lang="zh-TW" sz="20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     </a:t>
            </a:r>
            <a:r>
              <a:rPr lang="zh-TW" sz="20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(1)無載具學生可以借用學校載具，於課堂使用或攜帶載具回家。學生應負擔載具保管責任，若非載具保固範圍之人為毀損，須負責修復或賠償。</a:t>
            </a:r>
            <a:endParaRPr sz="2000"/>
          </a:p>
          <a:p>
            <a:pPr indent="-803275" lvl="0" marL="803275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9880"/>
              </a:buClr>
              <a:buSzPts val="2000"/>
              <a:buNone/>
            </a:pPr>
            <a:r>
              <a:rPr lang="zh-TW" sz="20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     (2)如果載具被惡意損壞、丟失或被盜造成無法歸還時，請務必立即通知教師/學校，依其嚴重性報案備查。</a:t>
            </a:r>
            <a:endParaRPr sz="2000"/>
          </a:p>
          <a:p>
            <a:pPr indent="-803275" lvl="0" marL="803275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9880"/>
              </a:buClr>
              <a:buSzPts val="2000"/>
              <a:buNone/>
            </a:pPr>
            <a:r>
              <a:rPr lang="zh-TW" sz="20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     (3)借用學校載具須妥善保管，不可毀損標籤(如財產標籤、型號貼紙等)、不恣意改裝(如換殼、貼紙、其他裝飾品等)、或毀損(如屏幕破碎、外殼破裂、無法使用、水漬等)。</a:t>
            </a:r>
            <a:endParaRPr sz="2000"/>
          </a:p>
          <a:p>
            <a:pPr indent="-803275" lvl="0" marL="803275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9880"/>
              </a:buClr>
              <a:buSzPts val="2000"/>
              <a:buNone/>
            </a:pPr>
            <a:r>
              <a:rPr lang="zh-TW" sz="20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     (4)學生在校須使用學校無線網絡(Wi-Fi)，基於網路安全，學生不能使用有線網路連接其裝備至學校的網路。且未經師長同意不得使用個人電信網路(如：4G/5G)。</a:t>
            </a:r>
            <a:endParaRPr sz="2000"/>
          </a:p>
          <a:p>
            <a:pPr indent="0" lvl="0" marL="357187" rtl="0" algn="l">
              <a:lnSpc>
                <a:spcPct val="150000"/>
              </a:lnSpc>
              <a:spcBef>
                <a:spcPts val="42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</a:pPr>
            <a:r>
              <a:t/>
            </a:r>
            <a:endParaRPr sz="20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708" name="Google Shape;708;p28"/>
          <p:cNvSpPr/>
          <p:nvPr/>
        </p:nvSpPr>
        <p:spPr>
          <a:xfrm>
            <a:off x="370336" y="132599"/>
            <a:ext cx="1536841" cy="775404"/>
          </a:xfrm>
          <a:prstGeom prst="ellipse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zh-TW" sz="25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How</a:t>
            </a:r>
            <a:endParaRPr b="0" i="0" sz="2500" u="none" cap="none" strike="noStrike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709" name="Google Shape;709;p28"/>
          <p:cNvSpPr txBox="1"/>
          <p:nvPr>
            <p:ph type="ctrTitle"/>
          </p:nvPr>
        </p:nvSpPr>
        <p:spPr>
          <a:xfrm>
            <a:off x="1364082" y="234990"/>
            <a:ext cx="9683394" cy="1378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Microsoft JhengHei"/>
              <a:buNone/>
            </a:pPr>
            <a:r>
              <a:rPr b="1" lang="zh-TW" sz="4800">
                <a:latin typeface="Microsoft JhengHei"/>
                <a:ea typeface="Microsoft JhengHei"/>
                <a:cs typeface="Microsoft JhengHei"/>
                <a:sym typeface="Microsoft JhengHei"/>
              </a:rPr>
              <a:t>載具管理規定及同意書(範例)</a:t>
            </a:r>
            <a:endParaRPr b="1" sz="4800"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" name="Google Shape;222;g2a102457006_0_0"/>
          <p:cNvGrpSpPr/>
          <p:nvPr/>
        </p:nvGrpSpPr>
        <p:grpSpPr>
          <a:xfrm>
            <a:off x="271462" y="251100"/>
            <a:ext cx="11648916" cy="6355379"/>
            <a:chOff x="0" y="0"/>
            <a:chExt cx="13190936" cy="8584869"/>
          </a:xfrm>
        </p:grpSpPr>
        <p:sp>
          <p:nvSpPr>
            <p:cNvPr id="223" name="Google Shape;223;g2a102457006_0_0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4" name="Google Shape;224;g2a102457006_0_0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g2a102457006_0_0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6" name="Google Shape;226;g2a102457006_0_0"/>
          <p:cNvSpPr txBox="1"/>
          <p:nvPr>
            <p:ph idx="12" type="sldNum"/>
          </p:nvPr>
        </p:nvSpPr>
        <p:spPr>
          <a:xfrm>
            <a:off x="8610600" y="62039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227" name="Google Shape;227;g2a102457006_0_0"/>
          <p:cNvSpPr txBox="1"/>
          <p:nvPr/>
        </p:nvSpPr>
        <p:spPr>
          <a:xfrm>
            <a:off x="970722" y="259562"/>
            <a:ext cx="10250700" cy="97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zh-TW" sz="40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本校(班)BYOD &amp; THSD推動成效</a:t>
            </a:r>
            <a:r>
              <a:rPr b="1" i="0" lang="zh-TW" sz="4000" u="none" cap="none" strike="noStrike">
                <a:solidFill>
                  <a:srgbClr val="EB8B8F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(量化範例)</a:t>
            </a:r>
            <a:endParaRPr b="0" i="0" sz="4000" u="none" cap="none" strike="noStrike">
              <a:solidFill>
                <a:srgbClr val="EB8B8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8" name="Google Shape;228;g2a102457006_0_0" title="Points scored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23475" y="1719549"/>
            <a:ext cx="5528499" cy="3418476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29" name="Google Shape;229;g2a102457006_0_0"/>
          <p:cNvGraphicFramePr/>
          <p:nvPr/>
        </p:nvGraphicFramePr>
        <p:xfrm>
          <a:off x="729050" y="1672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{77887E47-2F27-4587-BCEB-4E3D91E0F9AA}</a:tableStyleId>
              </a:tblPr>
              <a:tblGrid>
                <a:gridCol w="1012225"/>
                <a:gridCol w="1012225"/>
                <a:gridCol w="1012225"/>
                <a:gridCol w="1012225"/>
                <a:gridCol w="1012225"/>
              </a:tblGrid>
              <a:tr h="11200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b="1" lang="zh-TW" sz="2000" u="none" cap="none" strike="noStrike">
                          <a:solidFill>
                            <a:srgbClr val="008080"/>
                          </a:solidFill>
                        </a:rPr>
                        <a:t>(範例)</a:t>
                      </a:r>
                      <a:endParaRPr b="1" sz="2000" u="none" cap="none" strike="noStrike">
                        <a:solidFill>
                          <a:srgbClr val="008080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808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808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BE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b="1" lang="zh-TW" sz="2500" u="none" cap="none" strike="noStrike">
                          <a:solidFill>
                            <a:schemeClr val="dk1"/>
                          </a:solidFill>
                        </a:rPr>
                        <a:t>前測</a:t>
                      </a:r>
                      <a:endParaRPr b="1" sz="25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808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808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BE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b="1" lang="zh-TW" sz="2500" u="none" cap="none" strike="noStrike">
                          <a:solidFill>
                            <a:schemeClr val="dk1"/>
                          </a:solidFill>
                        </a:rPr>
                        <a:t>後測</a:t>
                      </a:r>
                      <a:endParaRPr b="1" sz="25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808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808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BEAD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b="1" lang="zh-TW" sz="2500" u="none" cap="none" strike="noStrike">
                          <a:solidFill>
                            <a:schemeClr val="lt1"/>
                          </a:solidFill>
                        </a:rPr>
                        <a:t>進步</a:t>
                      </a:r>
                      <a:endParaRPr b="1" sz="2500" u="none" cap="none" strike="noStrike">
                        <a:solidFill>
                          <a:schemeClr val="lt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b="1" lang="zh-TW" sz="2500" u="none" cap="none" strike="noStrike">
                          <a:solidFill>
                            <a:schemeClr val="lt1"/>
                          </a:solidFill>
                        </a:rPr>
                        <a:t>幅度</a:t>
                      </a:r>
                      <a:endParaRPr b="1" sz="25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808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808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EBB7E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b="1" lang="zh-TW" sz="2500" u="none" cap="none" strike="noStrike">
                          <a:solidFill>
                            <a:schemeClr val="lt1"/>
                          </a:solidFill>
                        </a:rPr>
                        <a:t>進步</a:t>
                      </a:r>
                      <a:endParaRPr b="1" sz="2500" u="none" cap="none" strike="noStrike">
                        <a:solidFill>
                          <a:schemeClr val="lt1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b="1" lang="zh-TW" sz="2500" u="none" cap="none" strike="noStrike">
                          <a:solidFill>
                            <a:schemeClr val="lt1"/>
                          </a:solidFill>
                        </a:rPr>
                        <a:t>人數</a:t>
                      </a:r>
                      <a:endParaRPr b="1" sz="2500" u="none" cap="none" strike="noStrike">
                        <a:solidFill>
                          <a:schemeClr val="lt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00808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00808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2B4B7"/>
                    </a:solidFill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b="1" lang="zh-TW" sz="2500" u="none" cap="none" strike="noStrike">
                          <a:solidFill>
                            <a:schemeClr val="dk1"/>
                          </a:solidFill>
                        </a:rPr>
                        <a:t>A學科</a:t>
                      </a:r>
                      <a:endParaRPr b="1" sz="25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808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BD4B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zh-TW" sz="2500" u="none" cap="none" strike="noStrike">
                          <a:solidFill>
                            <a:schemeClr val="dk1"/>
                          </a:solidFill>
                        </a:rPr>
                        <a:t>60</a:t>
                      </a:r>
                      <a:endParaRPr sz="25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808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BD4B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zh-TW" sz="2500" u="none" cap="none" strike="noStrike">
                          <a:solidFill>
                            <a:schemeClr val="dk1"/>
                          </a:solidFill>
                        </a:rPr>
                        <a:t>80</a:t>
                      </a:r>
                      <a:endParaRPr sz="25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808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BD4B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zh-TW" sz="2000" u="none" cap="none" strike="noStrike">
                          <a:solidFill>
                            <a:srgbClr val="FF9933"/>
                          </a:solidFill>
                        </a:rPr>
                        <a:t>(後測-</a:t>
                      </a:r>
                      <a:endParaRPr sz="2000" u="none" cap="none" strike="noStrike">
                        <a:solidFill>
                          <a:srgbClr val="FF9933"/>
                        </a:solidFill>
                      </a:endParaRPr>
                    </a:p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zh-TW" sz="2000" u="none" cap="none" strike="noStrike">
                          <a:solidFill>
                            <a:srgbClr val="FF9933"/>
                          </a:solidFill>
                        </a:rPr>
                        <a:t>前測)</a:t>
                      </a:r>
                      <a:endParaRPr sz="2000" u="none" cap="none" strike="noStrike">
                        <a:solidFill>
                          <a:srgbClr val="FF9933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808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BD4B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zh-TW" sz="2500" u="none" cap="none" strike="noStrike">
                          <a:solidFill>
                            <a:srgbClr val="EB8B8F"/>
                          </a:solidFill>
                        </a:rPr>
                        <a:t>15</a:t>
                      </a:r>
                      <a:endParaRPr sz="2500" u="none" cap="none" strike="noStrike">
                        <a:solidFill>
                          <a:srgbClr val="EB8B8F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00808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BD4B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b="1" lang="zh-TW" sz="2500" u="none" cap="none" strike="noStrike">
                          <a:solidFill>
                            <a:schemeClr val="dk1"/>
                          </a:solidFill>
                        </a:rPr>
                        <a:t>B學科</a:t>
                      </a:r>
                      <a:endParaRPr b="1" sz="25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BD4B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BD4B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zh-TW" sz="2500" u="none" cap="none" strike="noStrike">
                          <a:solidFill>
                            <a:schemeClr val="dk1"/>
                          </a:solidFill>
                        </a:rPr>
                        <a:t>85</a:t>
                      </a:r>
                      <a:endParaRPr sz="25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BD4B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BD4B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zh-TW" sz="2500" u="none" cap="none" strike="noStrike">
                          <a:solidFill>
                            <a:schemeClr val="dk1"/>
                          </a:solidFill>
                        </a:rPr>
                        <a:t>88</a:t>
                      </a:r>
                      <a:endParaRPr sz="25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BD4B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BD4B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zh-TW" sz="2500" u="none" cap="none" strike="noStrike">
                          <a:solidFill>
                            <a:srgbClr val="FF9933"/>
                          </a:solidFill>
                        </a:rPr>
                        <a:t>+3</a:t>
                      </a:r>
                      <a:endParaRPr sz="2500" u="none" cap="none" strike="noStrike">
                        <a:solidFill>
                          <a:srgbClr val="FF9933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BD4B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BD4B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zh-TW" sz="2500" u="none" cap="none" strike="noStrike">
                          <a:solidFill>
                            <a:srgbClr val="EB8B8F"/>
                          </a:solidFill>
                        </a:rPr>
                        <a:t>9</a:t>
                      </a:r>
                      <a:endParaRPr sz="2500" u="none" cap="none" strike="noStrike">
                        <a:solidFill>
                          <a:srgbClr val="EB8B8F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BD4B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FBD4B4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b="1" lang="zh-TW" sz="2500" u="none" cap="none" strike="noStrike">
                          <a:solidFill>
                            <a:schemeClr val="dk1"/>
                          </a:solidFill>
                        </a:rPr>
                        <a:t>C學科</a:t>
                      </a:r>
                      <a:endParaRPr b="1" sz="25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BD4B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FEBB7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zh-TW" sz="2500" u="none" cap="none" strike="noStrike">
                          <a:solidFill>
                            <a:schemeClr val="dk1"/>
                          </a:solidFill>
                        </a:rPr>
                        <a:t>70</a:t>
                      </a:r>
                      <a:endParaRPr sz="25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BD4B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FEBB7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zh-TW" sz="2500" u="none" cap="none" strike="noStrike">
                          <a:solidFill>
                            <a:schemeClr val="dk1"/>
                          </a:solidFill>
                        </a:rPr>
                        <a:t>90</a:t>
                      </a:r>
                      <a:endParaRPr sz="25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BD4B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FEBB7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zh-TW" sz="2500" u="none" cap="none" strike="noStrike">
                          <a:solidFill>
                            <a:srgbClr val="FF9933"/>
                          </a:solidFill>
                        </a:rPr>
                        <a:t>+20</a:t>
                      </a:r>
                      <a:endParaRPr sz="2500" u="none" cap="none" strike="noStrike">
                        <a:solidFill>
                          <a:srgbClr val="FF9933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BD4B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FEBB7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500"/>
                        <a:buFont typeface="Arial"/>
                        <a:buNone/>
                      </a:pPr>
                      <a:r>
                        <a:rPr lang="zh-TW" sz="2500" u="none" cap="none" strike="noStrike">
                          <a:solidFill>
                            <a:srgbClr val="EB8B8F"/>
                          </a:solidFill>
                        </a:rPr>
                        <a:t>23</a:t>
                      </a:r>
                      <a:endParaRPr sz="2500" u="none" cap="none" strike="noStrike">
                        <a:solidFill>
                          <a:srgbClr val="EB8B8F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19050">
                      <a:solidFill>
                        <a:schemeClr val="lt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FBD4B4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FEBB7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push/>
  </p:transition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713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4" name="Google Shape;714;p29"/>
          <p:cNvGrpSpPr/>
          <p:nvPr/>
        </p:nvGrpSpPr>
        <p:grpSpPr>
          <a:xfrm>
            <a:off x="921462" y="206926"/>
            <a:ext cx="10622838" cy="6355799"/>
            <a:chOff x="0" y="0"/>
            <a:chExt cx="13190936" cy="8584869"/>
          </a:xfrm>
        </p:grpSpPr>
        <p:sp>
          <p:nvSpPr>
            <p:cNvPr id="715" name="Google Shape;715;p29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6" name="Google Shape;716;p29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17" name="Google Shape;717;p29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18" name="Google Shape;718;p29"/>
          <p:cNvSpPr txBox="1"/>
          <p:nvPr>
            <p:ph idx="1" type="subTitle"/>
          </p:nvPr>
        </p:nvSpPr>
        <p:spPr>
          <a:xfrm>
            <a:off x="1375130" y="1274617"/>
            <a:ext cx="9890294" cy="53716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457200" lvl="0" marL="45720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FF9880"/>
              </a:buClr>
              <a:buSzPts val="2000"/>
              <a:buFont typeface="Noto Sans Symbols"/>
              <a:buChar char="◆"/>
            </a:pPr>
            <a:r>
              <a:rPr b="1" lang="zh-TW" sz="2000">
                <a:solidFill>
                  <a:srgbClr val="FF98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載具使用規定：</a:t>
            </a:r>
            <a:endParaRPr b="1" sz="2000">
              <a:solidFill>
                <a:srgbClr val="FF988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FF9880"/>
              </a:buClr>
              <a:buSzPts val="1600"/>
              <a:buNone/>
            </a:pPr>
            <a:r>
              <a:rPr b="1" lang="zh-TW" sz="1600">
                <a:solidFill>
                  <a:srgbClr val="0080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(四)資訊安全</a:t>
            </a:r>
            <a:br>
              <a:rPr lang="zh-TW" sz="14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</a:br>
            <a:r>
              <a:rPr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       (1)學生必須遵守著作權法、個資法相關規定。</a:t>
            </a:r>
            <a:endParaRPr sz="1600"/>
          </a:p>
          <a:p>
            <a:pPr indent="-803275" lvl="0" marL="803275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FF9880"/>
              </a:buClr>
              <a:buSzPts val="1600"/>
              <a:buNone/>
            </a:pPr>
            <a:r>
              <a:rPr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       (2)學生不應與其他人分享個人用戶名稱和密碼，亦不可使用他人帳密登入其電子文件、電子郵件及其他電子通訊軟體。</a:t>
            </a:r>
            <a:endParaRPr sz="1600"/>
          </a:p>
          <a:p>
            <a:pPr indent="-803275" lvl="0" marL="803275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FF9880"/>
              </a:buClr>
              <a:buSzPts val="1600"/>
              <a:buNone/>
            </a:pPr>
            <a:r>
              <a:rPr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       (3)學生不能出版、瀏覽或散布非法資料，如騷擾、跟踪、恐嚇、威脅、人身攻擊、淫穢、褻瀆及粗俗語言等內容。</a:t>
            </a:r>
            <a:endParaRPr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803275" lvl="0" marL="803275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FF9880"/>
              </a:buClr>
              <a:buSzPts val="1600"/>
              <a:buNone/>
            </a:pPr>
            <a:r>
              <a:rPr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       (4)未經師長許可，學生嚴禁一切錄影、錄音或拍照。</a:t>
            </a:r>
            <a:endParaRPr sz="1600"/>
          </a:p>
          <a:p>
            <a:pPr indent="-803275" lvl="0" marL="803275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FF9880"/>
              </a:buClr>
              <a:buSzPts val="1600"/>
              <a:buNone/>
            </a:pPr>
            <a:r>
              <a:rPr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       (5)學校將透過防火牆過濾學生從網路取得的資訊，避免學生接觸網路不當資訊。</a:t>
            </a:r>
            <a:endParaRPr sz="1600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803275" lvl="0" marL="803275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FF9880"/>
              </a:buClr>
              <a:buSzPts val="1600"/>
              <a:buNone/>
            </a:pPr>
            <a:r>
              <a:rPr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       (6)當學生誤入不當網站或接收到不當資訊，應立即通知師長或學校資訊人員。若未盡通知義務，學校保留向該學生進行處分的權利。</a:t>
            </a:r>
            <a:endParaRPr sz="1600"/>
          </a:p>
          <a:p>
            <a:pPr indent="-803275" lvl="0" marL="803275" rtl="0" algn="l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FF9880"/>
              </a:buClr>
              <a:buSzPts val="1600"/>
              <a:buNone/>
            </a:pPr>
            <a:r>
              <a:rPr lang="zh-TW" sz="1600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       (7)學校將保留一切監管、檢查、存取載具的權利，並透過校園智慧網路系統，儲存學生電子郵件及網路存取紀錄以用作為學校網路安全防範之用，學生使用校內網絡將受到監控。</a:t>
            </a:r>
            <a:endParaRPr sz="1600"/>
          </a:p>
        </p:txBody>
      </p:sp>
      <p:sp>
        <p:nvSpPr>
          <p:cNvPr id="719" name="Google Shape;719;p29"/>
          <p:cNvSpPr/>
          <p:nvPr/>
        </p:nvSpPr>
        <p:spPr>
          <a:xfrm>
            <a:off x="370336" y="132599"/>
            <a:ext cx="1536841" cy="775404"/>
          </a:xfrm>
          <a:prstGeom prst="ellipse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zh-TW" sz="25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How</a:t>
            </a:r>
            <a:endParaRPr b="0" i="0" sz="2500" u="none" cap="none" strike="noStrike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720" name="Google Shape;720;p29"/>
          <p:cNvSpPr txBox="1"/>
          <p:nvPr/>
        </p:nvSpPr>
        <p:spPr>
          <a:xfrm>
            <a:off x="1364082" y="234990"/>
            <a:ext cx="9683394" cy="1378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Microsoft JhengHei"/>
              <a:buNone/>
            </a:pPr>
            <a:r>
              <a:rPr b="1" i="0" lang="zh-TW" sz="4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載具管理規定及同意書(範例)</a:t>
            </a:r>
            <a:endParaRPr b="1" i="0" sz="48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4" name="Google Shape;234;p8"/>
          <p:cNvGrpSpPr/>
          <p:nvPr/>
        </p:nvGrpSpPr>
        <p:grpSpPr>
          <a:xfrm>
            <a:off x="271462" y="251100"/>
            <a:ext cx="11649075" cy="6355799"/>
            <a:chOff x="0" y="0"/>
            <a:chExt cx="13190936" cy="8584869"/>
          </a:xfrm>
        </p:grpSpPr>
        <p:sp>
          <p:nvSpPr>
            <p:cNvPr id="235" name="Google Shape;235;p8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6" name="Google Shape;236;p8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7" name="Google Shape;237;p8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38" name="Google Shape;238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239" name="Google Shape;239;p8"/>
          <p:cNvSpPr txBox="1"/>
          <p:nvPr/>
        </p:nvSpPr>
        <p:spPr>
          <a:xfrm>
            <a:off x="970722" y="259562"/>
            <a:ext cx="10250557" cy="97811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zh-TW" sz="40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本校(班)BYOD &amp; THSD推動成效</a:t>
            </a:r>
            <a:r>
              <a:rPr b="1" i="0" lang="zh-TW" sz="4000" u="none" cap="none" strike="noStrike">
                <a:solidFill>
                  <a:srgbClr val="EB8B8F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 (質化範例)</a:t>
            </a:r>
            <a:endParaRPr b="0" i="0" sz="4000" u="none" cap="none" strike="noStrike">
              <a:solidFill>
                <a:srgbClr val="EB8B8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8"/>
          <p:cNvSpPr/>
          <p:nvPr/>
        </p:nvSpPr>
        <p:spPr>
          <a:xfrm>
            <a:off x="557269" y="1398717"/>
            <a:ext cx="5231486" cy="4829156"/>
          </a:xfrm>
          <a:custGeom>
            <a:rect b="b" l="l" r="r" t="t"/>
            <a:pathLst>
              <a:path extrusionOk="0" h="3085723" w="1838819">
                <a:moveTo>
                  <a:pt x="0" y="0"/>
                </a:moveTo>
                <a:lnTo>
                  <a:pt x="1838819" y="0"/>
                </a:lnTo>
                <a:lnTo>
                  <a:pt x="1838819" y="3085723"/>
                </a:lnTo>
                <a:lnTo>
                  <a:pt x="0" y="3085723"/>
                </a:lnTo>
                <a:close/>
              </a:path>
            </a:pathLst>
          </a:custGeom>
          <a:solidFill>
            <a:srgbClr val="FFFFC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8"/>
          <p:cNvSpPr/>
          <p:nvPr/>
        </p:nvSpPr>
        <p:spPr>
          <a:xfrm>
            <a:off x="557275" y="1050325"/>
            <a:ext cx="5224920" cy="430625"/>
          </a:xfrm>
          <a:custGeom>
            <a:rect b="b" l="l" r="r" t="t"/>
            <a:pathLst>
              <a:path extrusionOk="0" h="1913890" w="1913890">
                <a:moveTo>
                  <a:pt x="0" y="0"/>
                </a:moveTo>
                <a:lnTo>
                  <a:pt x="1913890" y="0"/>
                </a:lnTo>
                <a:lnTo>
                  <a:pt x="1913890" y="1913890"/>
                </a:lnTo>
                <a:lnTo>
                  <a:pt x="0" y="1913890"/>
                </a:lnTo>
                <a:close/>
              </a:path>
            </a:pathLst>
          </a:cu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zh-TW" sz="2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學習技能/數位應用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8"/>
          <p:cNvSpPr txBox="1"/>
          <p:nvPr/>
        </p:nvSpPr>
        <p:spPr>
          <a:xfrm>
            <a:off x="702750" y="1596075"/>
            <a:ext cx="4856700" cy="46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3"/>
              <a:buFont typeface="Arial"/>
              <a:buNone/>
            </a:pPr>
            <a:r>
              <a:rPr b="1" i="0" lang="zh-TW" sz="1535" u="none" cap="none" strike="noStrike">
                <a:solidFill>
                  <a:srgbClr val="0080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主動參與: </a:t>
            </a:r>
            <a:endParaRPr b="1" i="0" sz="1535" u="none" cap="none" strike="noStrike">
              <a:solidFill>
                <a:srgbClr val="4A86E8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3"/>
              <a:buFont typeface="Arial"/>
              <a:buNone/>
            </a:pPr>
            <a:r>
              <a:rPr b="0" i="0" lang="zh-TW" sz="1335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(觀察學生在數位學習的情境下，是否更積極參與任務、討論、提問並參與小組活動。)</a:t>
            </a:r>
            <a:endParaRPr b="0" i="0" sz="1335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523"/>
              <a:buFont typeface="Arial"/>
              <a:buNone/>
            </a:pPr>
            <a:r>
              <a:rPr b="1" i="0" lang="zh-TW" sz="1535" u="none" cap="none" strike="noStrike">
                <a:solidFill>
                  <a:srgbClr val="0080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學習管理:</a:t>
            </a:r>
            <a:endParaRPr b="1" i="0" sz="1535" u="none" cap="none" strike="noStrike">
              <a:solidFill>
                <a:srgbClr val="00808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3"/>
              <a:buFont typeface="Arial"/>
              <a:buNone/>
            </a:pPr>
            <a:r>
              <a:rPr b="0" i="0" lang="zh-TW" sz="1335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(觀察學生能否有效地利用數位工具或平台紀錄、追蹤自己的學習進度、保持任務進度和遵守截止日期的能力。)</a:t>
            </a:r>
            <a:endParaRPr b="0" i="0" sz="1335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523"/>
              <a:buFont typeface="Arial"/>
              <a:buNone/>
            </a:pPr>
            <a:r>
              <a:rPr b="1" i="0" lang="zh-TW" sz="1535" u="none" cap="none" strike="noStrike">
                <a:solidFill>
                  <a:srgbClr val="0080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合作學習:</a:t>
            </a:r>
            <a:endParaRPr b="1" i="0" sz="1535" u="none" cap="none" strike="noStrike">
              <a:solidFill>
                <a:srgbClr val="00808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3"/>
              <a:buFont typeface="Arial"/>
              <a:buNone/>
            </a:pPr>
            <a:r>
              <a:rPr b="0" i="0" lang="zh-TW" sz="1335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(注意學生在小組合作的活動中的協作方式，包括運用數位工具共作、團隊合作、溝通和共同責任等方面。)</a:t>
            </a:r>
            <a:endParaRPr b="0" i="0" sz="1335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523"/>
              <a:buFont typeface="Arial"/>
              <a:buNone/>
            </a:pPr>
            <a:r>
              <a:rPr b="1" i="0" lang="zh-TW" sz="1535" u="none" cap="none" strike="noStrike">
                <a:solidFill>
                  <a:srgbClr val="0080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解決問題的方法:</a:t>
            </a:r>
            <a:endParaRPr b="1" i="0" sz="1535" u="none" cap="none" strike="noStrike">
              <a:solidFill>
                <a:srgbClr val="00808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3"/>
              <a:buFont typeface="Arial"/>
              <a:buNone/>
            </a:pPr>
            <a:r>
              <a:rPr b="0" i="0" lang="zh-TW" sz="1335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(觀察學生在數位學習中遇到技術問題或挑戰時的處理方式。)</a:t>
            </a:r>
            <a:endParaRPr b="0" i="0" sz="1335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523"/>
              <a:buFont typeface="Arial"/>
              <a:buNone/>
            </a:pPr>
            <a:r>
              <a:rPr b="1" i="0" lang="zh-TW" sz="1535" u="none" cap="none" strike="noStrike">
                <a:solidFill>
                  <a:srgbClr val="0080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提問技巧:</a:t>
            </a:r>
            <a:endParaRPr b="1" i="0" sz="1535" u="none" cap="none" strike="noStrike">
              <a:solidFill>
                <a:srgbClr val="00808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3"/>
              <a:buFont typeface="Arial"/>
              <a:buNone/>
            </a:pPr>
            <a:r>
              <a:rPr b="0" i="0" lang="zh-TW" sz="1335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(觀察學生是否提出與內容相關的深思疑問，這反映了他們的好奇心和參與度。)</a:t>
            </a:r>
            <a:endParaRPr b="0" i="0" sz="1335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523"/>
              <a:buFont typeface="Arial"/>
              <a:buNone/>
            </a:pPr>
            <a:r>
              <a:rPr b="1" i="0" lang="zh-TW" sz="1535" u="none" cap="none" strike="noStrike">
                <a:solidFill>
                  <a:srgbClr val="0080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組織能力:</a:t>
            </a:r>
            <a:endParaRPr b="1" i="0" sz="1535" u="none" cap="none" strike="noStrike">
              <a:solidFill>
                <a:srgbClr val="00808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3"/>
              <a:buFont typeface="Arial"/>
              <a:buNone/>
            </a:pPr>
            <a:r>
              <a:rPr b="0" i="0" lang="zh-TW" sz="1335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(觀察學生如何組織他們的數位檔案、文件夾和資源。這可以反映他們組織和管理資源的能力。)</a:t>
            </a:r>
            <a:endParaRPr b="0" i="0" sz="1335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523"/>
              <a:buFont typeface="Arial"/>
              <a:buNone/>
            </a:pPr>
            <a:r>
              <a:rPr b="1" i="0" lang="zh-TW" sz="1535" u="none" cap="none" strike="noStrike">
                <a:solidFill>
                  <a:srgbClr val="0080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任務完成:</a:t>
            </a:r>
            <a:endParaRPr b="1" i="0" sz="1535" u="none" cap="none" strike="noStrike">
              <a:solidFill>
                <a:srgbClr val="00808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3"/>
              <a:buFont typeface="Arial"/>
              <a:buNone/>
            </a:pPr>
            <a:r>
              <a:rPr b="0" i="0" lang="zh-TW" sz="1335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(觀察學生在完成學習任務時，如何善用數位資源完成數位作業和任務的能力。)</a:t>
            </a:r>
            <a:endParaRPr b="0" i="0" sz="1335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43" name="Google Shape;243;p8"/>
          <p:cNvSpPr/>
          <p:nvPr/>
        </p:nvSpPr>
        <p:spPr>
          <a:xfrm>
            <a:off x="5900200" y="1398717"/>
            <a:ext cx="2760745" cy="4829156"/>
          </a:xfrm>
          <a:custGeom>
            <a:rect b="b" l="l" r="r" t="t"/>
            <a:pathLst>
              <a:path extrusionOk="0" h="3085723" w="1838819">
                <a:moveTo>
                  <a:pt x="0" y="0"/>
                </a:moveTo>
                <a:lnTo>
                  <a:pt x="1838819" y="0"/>
                </a:lnTo>
                <a:lnTo>
                  <a:pt x="1838819" y="3085723"/>
                </a:lnTo>
                <a:lnTo>
                  <a:pt x="0" y="3085723"/>
                </a:lnTo>
                <a:close/>
              </a:path>
            </a:pathLst>
          </a:custGeom>
          <a:solidFill>
            <a:srgbClr val="FFFFC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8"/>
          <p:cNvSpPr/>
          <p:nvPr/>
        </p:nvSpPr>
        <p:spPr>
          <a:xfrm>
            <a:off x="5900197" y="1050325"/>
            <a:ext cx="2760786" cy="430625"/>
          </a:xfrm>
          <a:custGeom>
            <a:rect b="b" l="l" r="r" t="t"/>
            <a:pathLst>
              <a:path extrusionOk="0" h="1913890" w="1913890">
                <a:moveTo>
                  <a:pt x="0" y="0"/>
                </a:moveTo>
                <a:lnTo>
                  <a:pt x="1913890" y="0"/>
                </a:lnTo>
                <a:lnTo>
                  <a:pt x="1913890" y="1913890"/>
                </a:lnTo>
                <a:lnTo>
                  <a:pt x="0" y="1913890"/>
                </a:lnTo>
                <a:close/>
              </a:path>
            </a:pathLst>
          </a:cu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zh-TW" sz="2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數位素養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8"/>
          <p:cNvSpPr txBox="1"/>
          <p:nvPr/>
        </p:nvSpPr>
        <p:spPr>
          <a:xfrm>
            <a:off x="5976975" y="1596074"/>
            <a:ext cx="2562900" cy="44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2"/>
              <a:buFont typeface="Arial"/>
              <a:buNone/>
            </a:pPr>
            <a:r>
              <a:rPr b="1" i="0" lang="zh-TW" sz="1815" u="none" cap="none" strike="noStrike">
                <a:solidFill>
                  <a:srgbClr val="0080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時間管理:</a:t>
            </a:r>
            <a:endParaRPr b="1" i="0" sz="1815" u="none" cap="none" strike="noStrike">
              <a:solidFill>
                <a:srgbClr val="00808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2"/>
              <a:buFont typeface="Arial"/>
              <a:buNone/>
            </a:pPr>
            <a:r>
              <a:rPr b="0" i="0" lang="zh-TW" sz="1515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(注意學生數位學習期間的時間管理方式，包括他們使用數位工具的時長。)</a:t>
            </a:r>
            <a:endParaRPr b="0" i="0" sz="1515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852"/>
              <a:buFont typeface="Arial"/>
              <a:buNone/>
            </a:pPr>
            <a:r>
              <a:rPr b="1" i="0" lang="zh-TW" sz="1815" u="none" cap="none" strike="noStrike">
                <a:solidFill>
                  <a:srgbClr val="0080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適應能力:</a:t>
            </a:r>
            <a:endParaRPr b="1" i="0" sz="1815" u="none" cap="none" strike="noStrike">
              <a:solidFill>
                <a:srgbClr val="00808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2"/>
              <a:buFont typeface="Arial"/>
              <a:buNone/>
            </a:pPr>
            <a:r>
              <a:rPr b="0" i="0" lang="zh-TW" sz="1515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(注意學生如何適應數位學習格式或工具的變化，展示他們在不同數位環境中的靈活性。)</a:t>
            </a:r>
            <a:endParaRPr b="0" i="0" sz="1515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852"/>
              <a:buFont typeface="Arial"/>
              <a:buNone/>
            </a:pPr>
            <a:r>
              <a:rPr b="1" i="0" lang="zh-TW" sz="1815" u="none" cap="none" strike="noStrike">
                <a:solidFill>
                  <a:srgbClr val="0080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數位公民:</a:t>
            </a:r>
            <a:endParaRPr b="1" i="0" sz="1815" u="none" cap="none" strike="noStrike">
              <a:solidFill>
                <a:srgbClr val="00808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2"/>
              <a:buFont typeface="Arial"/>
              <a:buNone/>
            </a:pPr>
            <a:r>
              <a:rPr b="0" i="0" lang="zh-TW" sz="1515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觀察學生在線上論壇、聊天室或線上會議中的行為，尋找表現出尊重和積極數位公民意識的跡象。</a:t>
            </a:r>
            <a:endParaRPr b="0" i="0" sz="1515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246" name="Google Shape;246;p8"/>
          <p:cNvSpPr/>
          <p:nvPr/>
        </p:nvSpPr>
        <p:spPr>
          <a:xfrm>
            <a:off x="8772323" y="1398717"/>
            <a:ext cx="2760745" cy="4829156"/>
          </a:xfrm>
          <a:custGeom>
            <a:rect b="b" l="l" r="r" t="t"/>
            <a:pathLst>
              <a:path extrusionOk="0" h="3085723" w="1838819">
                <a:moveTo>
                  <a:pt x="0" y="0"/>
                </a:moveTo>
                <a:lnTo>
                  <a:pt x="1838819" y="0"/>
                </a:lnTo>
                <a:lnTo>
                  <a:pt x="1838819" y="3085723"/>
                </a:lnTo>
                <a:lnTo>
                  <a:pt x="0" y="3085723"/>
                </a:lnTo>
                <a:close/>
              </a:path>
            </a:pathLst>
          </a:custGeom>
          <a:solidFill>
            <a:srgbClr val="FFFFC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8"/>
          <p:cNvSpPr/>
          <p:nvPr/>
        </p:nvSpPr>
        <p:spPr>
          <a:xfrm>
            <a:off x="8772314" y="1050325"/>
            <a:ext cx="2760786" cy="430625"/>
          </a:xfrm>
          <a:custGeom>
            <a:rect b="b" l="l" r="r" t="t"/>
            <a:pathLst>
              <a:path extrusionOk="0" h="1913890" w="1913890">
                <a:moveTo>
                  <a:pt x="0" y="0"/>
                </a:moveTo>
                <a:lnTo>
                  <a:pt x="1913890" y="0"/>
                </a:lnTo>
                <a:lnTo>
                  <a:pt x="1913890" y="1913890"/>
                </a:lnTo>
                <a:lnTo>
                  <a:pt x="0" y="1913890"/>
                </a:lnTo>
                <a:close/>
              </a:path>
            </a:pathLst>
          </a:cu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zh-TW" sz="25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數位創新</a:t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" name="Google Shape;248;p8"/>
          <p:cNvSpPr txBox="1"/>
          <p:nvPr/>
        </p:nvSpPr>
        <p:spPr>
          <a:xfrm>
            <a:off x="2286000" y="5910625"/>
            <a:ext cx="8742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b="1" i="0" lang="zh-TW" sz="2800" u="none" cap="none" strike="noStrike">
                <a:solidFill>
                  <a:srgbClr val="CC0000"/>
                </a:solidFill>
                <a:latin typeface="Calibri"/>
                <a:ea typeface="Calibri"/>
                <a:cs typeface="Calibri"/>
                <a:sym typeface="Calibri"/>
              </a:rPr>
              <a:t>(以上範例項目及事例說明，請依班級情況增減及編修)</a:t>
            </a:r>
            <a:endParaRPr b="1" i="0" sz="2800" u="none" cap="none" strike="noStrike">
              <a:solidFill>
                <a:srgbClr val="CC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8"/>
          <p:cNvSpPr txBox="1"/>
          <p:nvPr/>
        </p:nvSpPr>
        <p:spPr>
          <a:xfrm>
            <a:off x="8871238" y="1581224"/>
            <a:ext cx="2562900" cy="44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2"/>
              <a:buFont typeface="Arial"/>
              <a:buNone/>
            </a:pPr>
            <a:r>
              <a:rPr b="1" i="0" lang="zh-TW" sz="1815" u="none" cap="none" strike="noStrike">
                <a:solidFill>
                  <a:srgbClr val="0080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數位創作:</a:t>
            </a:r>
            <a:endParaRPr b="1" i="0" sz="1815" u="none" cap="none" strike="noStrike">
              <a:solidFill>
                <a:srgbClr val="00808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2"/>
              <a:buFont typeface="Arial"/>
              <a:buNone/>
            </a:pPr>
            <a:r>
              <a:rPr b="0" i="0" lang="zh-TW" sz="1515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(學生如何運用數位創造作品，如簡報製作、錄製剪輯影片或音檔、學生作品範例。)</a:t>
            </a:r>
            <a:endParaRPr b="0" i="0" sz="1515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852"/>
              <a:buFont typeface="Arial"/>
              <a:buNone/>
            </a:pPr>
            <a:r>
              <a:rPr b="1" i="0" lang="zh-TW" sz="1815" u="none" cap="none" strike="noStrike">
                <a:solidFill>
                  <a:srgbClr val="0080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數位展示能力:</a:t>
            </a:r>
            <a:endParaRPr b="1" i="0" sz="1815" u="none" cap="none" strike="noStrike">
              <a:solidFill>
                <a:srgbClr val="00808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52"/>
              <a:buFont typeface="Arial"/>
              <a:buNone/>
            </a:pPr>
            <a:r>
              <a:rPr b="0" i="0" lang="zh-TW" sz="1515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(觀察學生如何以數位方式呈現訊息，無論是通過簡報、錄音、影片還是其他多媒體格式。)</a:t>
            </a:r>
            <a:endParaRPr b="0" i="0" sz="1515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Google Shape;254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-5400000">
            <a:off x="2852322" y="-2427757"/>
            <a:ext cx="7689619" cy="11773123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54"/>
          <p:cNvSpPr txBox="1"/>
          <p:nvPr>
            <p:ph type="title"/>
          </p:nvPr>
        </p:nvSpPr>
        <p:spPr>
          <a:xfrm>
            <a:off x="695325" y="2667000"/>
            <a:ext cx="10515600" cy="119230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E937B"/>
              </a:buClr>
              <a:buSzPts val="6600"/>
              <a:buFont typeface="Microsoft JhengHei"/>
              <a:buNone/>
            </a:pPr>
            <a:r>
              <a:rPr b="1" lang="zh-TW" sz="6600">
                <a:solidFill>
                  <a:srgbClr val="0E937B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BYOD &amp; THSD介紹</a:t>
            </a:r>
            <a:endParaRPr/>
          </a:p>
        </p:txBody>
      </p:sp>
      <p:sp>
        <p:nvSpPr>
          <p:cNvPr id="256" name="Google Shape;256;p5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1" name="Google Shape;261;p5"/>
          <p:cNvGrpSpPr/>
          <p:nvPr/>
        </p:nvGrpSpPr>
        <p:grpSpPr>
          <a:xfrm>
            <a:off x="271462" y="251100"/>
            <a:ext cx="11648916" cy="6355379"/>
            <a:chOff x="0" y="0"/>
            <a:chExt cx="13190936" cy="8584869"/>
          </a:xfrm>
        </p:grpSpPr>
        <p:sp>
          <p:nvSpPr>
            <p:cNvPr id="262" name="Google Shape;262;p5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5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4" name="Google Shape;264;p5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5" name="Google Shape;265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266" name="Google Shape;266;p5"/>
          <p:cNvSpPr txBox="1"/>
          <p:nvPr/>
        </p:nvSpPr>
        <p:spPr>
          <a:xfrm>
            <a:off x="1006049" y="186025"/>
            <a:ext cx="102507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icrosoft JhengHei"/>
              <a:buNone/>
            </a:pPr>
            <a:r>
              <a:rPr b="1" i="0" lang="zh-TW" sz="32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各國生生用平板政策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7" name="Google Shape;267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72925" y="1115450"/>
            <a:ext cx="4209225" cy="159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85825" y="4870575"/>
            <a:ext cx="4421200" cy="162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33450" y="2850975"/>
            <a:ext cx="4294199" cy="1883700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5"/>
          <p:cNvSpPr txBox="1"/>
          <p:nvPr/>
        </p:nvSpPr>
        <p:spPr>
          <a:xfrm>
            <a:off x="206988" y="6525113"/>
            <a:ext cx="11848800" cy="5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zh-TW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資料來源：Ministry of Education Singapore (2020). </a:t>
            </a:r>
            <a:r>
              <a:rPr b="0" i="1" lang="zh-TW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Cyber Wellness for Your Child</a:t>
            </a:r>
            <a:r>
              <a:rPr b="0" i="0" lang="zh-TW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r>
              <a:rPr b="0" i="0" lang="zh-TW" sz="700" u="none" cap="none" strike="noStrike">
                <a:solidFill>
                  <a:schemeClr val="dk1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 </a:t>
            </a:r>
            <a:r>
              <a:rPr b="0" i="0" lang="zh-TW" sz="7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https://www.moe.gov.sg/-/media/files/parent-kit/cyber-wellness-for-your-child.pdf</a:t>
            </a:r>
            <a:r>
              <a:rPr b="0" i="0" lang="zh-TW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zh-TW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교육부(2023).</a:t>
            </a:r>
            <a:r>
              <a:rPr b="1" i="0" lang="zh-TW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인공지능을 활용한 교육현장의 변화! 디지털 기반 교육혁신 핵심내용은</a:t>
            </a:r>
            <a:r>
              <a:rPr b="0" i="0" lang="zh-TW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?. https://www.moe.go.kr/boardCnts/viewRenew.do?m=0315&amp;s=moe&amp;page=1&amp;boardID=72771&amp;boardSeq=94547&amp;lev=0&amp;opType=N</a:t>
            </a:r>
            <a:endParaRPr b="0" i="0" sz="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b="0" i="0" lang="zh-TW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5"/>
          <p:cNvSpPr/>
          <p:nvPr/>
        </p:nvSpPr>
        <p:spPr>
          <a:xfrm>
            <a:off x="745300" y="4870575"/>
            <a:ext cx="6627600" cy="1599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zh-TW" sz="2400" u="none" cap="none" strike="noStrike">
                <a:solidFill>
                  <a:srgbClr val="7534E6"/>
                </a:solidFill>
                <a:latin typeface="Arial"/>
                <a:ea typeface="Arial"/>
                <a:cs typeface="Arial"/>
                <a:sym typeface="Arial"/>
              </a:rPr>
              <a:t> 三、韓國</a:t>
            </a:r>
            <a:endParaRPr b="1" i="0" sz="2400" u="none" cap="none" strike="noStrike">
              <a:solidFill>
                <a:srgbClr val="7534E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787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zh-TW" sz="2000" u="none" cap="none" strike="noStrike">
                <a:solidFill>
                  <a:srgbClr val="EE4C3C"/>
                </a:solidFill>
                <a:latin typeface="Arial"/>
                <a:ea typeface="Arial"/>
                <a:cs typeface="Arial"/>
                <a:sym typeface="Arial"/>
              </a:rPr>
              <a:t>一生一載具(預計2027年全面到位）</a:t>
            </a:r>
            <a:endParaRPr b="1" i="0" sz="2000" u="none" cap="none" strike="noStrike">
              <a:solidFill>
                <a:srgbClr val="EE4C3C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787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zh-TW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利用</a:t>
            </a:r>
            <a:r>
              <a:rPr b="1" i="0" lang="zh-TW" sz="2000" u="none" cap="none" strike="noStrike">
                <a:solidFill>
                  <a:srgbClr val="EE4C3C"/>
                </a:solidFill>
                <a:latin typeface="Arial"/>
                <a:ea typeface="Arial"/>
                <a:cs typeface="Arial"/>
                <a:sym typeface="Arial"/>
              </a:rPr>
              <a:t>先進科技強化學校數位混成學習</a:t>
            </a:r>
            <a:endParaRPr b="1" i="0" sz="2000" u="none" cap="none" strike="noStrike">
              <a:solidFill>
                <a:srgbClr val="EE4C3C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7874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zh-TW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藉由</a:t>
            </a:r>
            <a:r>
              <a:rPr b="1" i="0" lang="zh-TW" sz="2000" u="none" cap="none" strike="noStrike">
                <a:solidFill>
                  <a:srgbClr val="EE4C3C"/>
                </a:solidFill>
                <a:latin typeface="Arial"/>
                <a:ea typeface="Arial"/>
                <a:cs typeface="Arial"/>
                <a:sym typeface="Arial"/>
              </a:rPr>
              <a:t>人工智慧提供學生個人化學習</a:t>
            </a:r>
            <a:endParaRPr b="1" i="0" sz="2400" u="none" cap="none" strike="noStrike">
              <a:solidFill>
                <a:srgbClr val="7534E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5"/>
          <p:cNvSpPr/>
          <p:nvPr/>
        </p:nvSpPr>
        <p:spPr>
          <a:xfrm>
            <a:off x="745300" y="2836725"/>
            <a:ext cx="6627600" cy="18837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zh-TW" sz="2400" u="none" cap="none" strike="noStrike">
                <a:solidFill>
                  <a:srgbClr val="7534E6"/>
                </a:solidFill>
                <a:latin typeface="Arial"/>
                <a:ea typeface="Arial"/>
                <a:cs typeface="Arial"/>
                <a:sym typeface="Arial"/>
              </a:rPr>
              <a:t> 二、新加坡</a:t>
            </a:r>
            <a:endParaRPr b="1" i="0" sz="2400" u="none" cap="none" strike="noStrike">
              <a:solidFill>
                <a:srgbClr val="7534E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350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zh-TW" sz="2000" u="none" cap="none" strike="noStrike">
                <a:solidFill>
                  <a:srgbClr val="EE4C3C"/>
                </a:solidFill>
                <a:latin typeface="Arial"/>
                <a:ea typeface="Arial"/>
                <a:cs typeface="Arial"/>
                <a:sym typeface="Arial"/>
              </a:rPr>
              <a:t>學生自備載具(BYOD)</a:t>
            </a:r>
            <a:r>
              <a:rPr b="1" i="0" lang="zh-TW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，補助200新幣(約4,700臺幣)</a:t>
            </a:r>
            <a:endParaRPr b="1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350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zh-TW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應用</a:t>
            </a:r>
            <a:r>
              <a:rPr b="1" i="0" lang="zh-TW" sz="2000" u="none" cap="none" strike="noStrike">
                <a:solidFill>
                  <a:srgbClr val="EE4C3C"/>
                </a:solidFill>
                <a:latin typeface="Arial"/>
                <a:ea typeface="Arial"/>
                <a:cs typeface="Arial"/>
                <a:sym typeface="Arial"/>
              </a:rPr>
              <a:t>科技提升學生自主學習及溝通合作能力</a:t>
            </a:r>
            <a:endParaRPr b="1" i="0" sz="2000" u="none" cap="none" strike="noStrike">
              <a:solidFill>
                <a:srgbClr val="EE4C3C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35000" marR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i="0" lang="zh-TW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以</a:t>
            </a:r>
            <a:r>
              <a:rPr b="1" i="0" lang="zh-TW" sz="2000" u="none" cap="none" strike="noStrike">
                <a:solidFill>
                  <a:srgbClr val="EE4C3C"/>
                </a:solidFill>
                <a:latin typeface="Arial"/>
                <a:ea typeface="Arial"/>
                <a:cs typeface="Arial"/>
                <a:sym typeface="Arial"/>
              </a:rPr>
              <a:t>科技進行學生為中心的評量</a:t>
            </a:r>
            <a:endParaRPr b="1" i="0" sz="2400" u="none" cap="none" strike="noStrike">
              <a:solidFill>
                <a:srgbClr val="7534E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5"/>
          <p:cNvSpPr/>
          <p:nvPr/>
        </p:nvSpPr>
        <p:spPr>
          <a:xfrm>
            <a:off x="745325" y="1115450"/>
            <a:ext cx="6627600" cy="15996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zh-TW" sz="2400" u="none" cap="none" strike="noStrike">
                <a:solidFill>
                  <a:srgbClr val="7534E6"/>
                </a:solidFill>
                <a:latin typeface="Arial"/>
                <a:ea typeface="Arial"/>
                <a:cs typeface="Arial"/>
                <a:sym typeface="Arial"/>
              </a:rPr>
              <a:t> 一、日本GIGA計畫</a:t>
            </a:r>
            <a:endParaRPr b="1" i="0" sz="2400" u="none" cap="none" strike="noStrike">
              <a:solidFill>
                <a:srgbClr val="7534E6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35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zh-TW" sz="2000" u="none" cap="none" strike="noStrike">
                <a:solidFill>
                  <a:srgbClr val="EE4C3C"/>
                </a:solidFill>
                <a:latin typeface="Arial"/>
                <a:ea typeface="Arial"/>
                <a:cs typeface="Arial"/>
                <a:sym typeface="Arial"/>
              </a:rPr>
              <a:t>2021年達一生一載具</a:t>
            </a:r>
            <a:endParaRPr b="1" i="0" sz="2000" u="none" cap="none" strike="noStrike">
              <a:solidFill>
                <a:srgbClr val="EE4C3C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35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zh-TW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數位學習輔助系統</a:t>
            </a:r>
            <a:endParaRPr b="1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635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zh-TW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運用</a:t>
            </a:r>
            <a:r>
              <a:rPr b="1" i="0" lang="zh-TW" sz="2000" u="none" cap="none" strike="noStrike">
                <a:solidFill>
                  <a:srgbClr val="EE4C3C"/>
                </a:solidFill>
                <a:latin typeface="Arial"/>
                <a:ea typeface="Arial"/>
                <a:cs typeface="Arial"/>
                <a:sym typeface="Arial"/>
              </a:rPr>
              <a:t>人工智慧改善個人化數位學習</a:t>
            </a:r>
            <a:endParaRPr b="1" i="0" sz="2000" u="none" cap="none" strike="noStrike">
              <a:solidFill>
                <a:srgbClr val="EE4C3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8" name="Google Shape;278;p4"/>
          <p:cNvGrpSpPr/>
          <p:nvPr/>
        </p:nvGrpSpPr>
        <p:grpSpPr>
          <a:xfrm>
            <a:off x="276225" y="206926"/>
            <a:ext cx="11649075" cy="6355799"/>
            <a:chOff x="0" y="0"/>
            <a:chExt cx="13190936" cy="8584869"/>
          </a:xfrm>
        </p:grpSpPr>
        <p:sp>
          <p:nvSpPr>
            <p:cNvPr id="279" name="Google Shape;279;p4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4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1" name="Google Shape;281;p4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2" name="Google Shape;282;p4"/>
          <p:cNvSpPr txBox="1"/>
          <p:nvPr/>
        </p:nvSpPr>
        <p:spPr>
          <a:xfrm>
            <a:off x="491960" y="1026488"/>
            <a:ext cx="10993022" cy="58315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20000"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100000"/>
              <a:buFont typeface="Arial"/>
              <a:buNone/>
            </a:pPr>
            <a:r>
              <a:rPr b="1" i="0" lang="zh-TW" sz="2800" u="none" cap="none" strike="noStrike">
                <a:solidFill>
                  <a:srgbClr val="2F5496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教科文組織會員國政府及其他利益攸關方的建議</a:t>
            </a:r>
            <a:endParaRPr b="1" i="0" sz="2800" u="none" cap="none" strike="noStrike">
              <a:solidFill>
                <a:srgbClr val="2F5496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360363" lvl="0" marL="360363" marR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■"/>
            </a:pP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在益處明顯大於風險的情況下支持開發以</a:t>
            </a:r>
            <a:r>
              <a:rPr b="1" i="0" lang="zh-TW" sz="2800" u="sng" cap="none" strike="noStrike">
                <a:solidFill>
                  <a:srgbClr val="FF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人工智慧技術為基礎的教育和培訓新模式，並藉助人工智慧工具提供個性化終身學習系統，</a:t>
            </a: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實現人人皆學、處處能學、時時可學。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0363" lvl="0" marL="360363" marR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■"/>
            </a:pP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適時考慮使用</a:t>
            </a:r>
            <a:r>
              <a:rPr b="1" i="0" lang="zh-TW" sz="2800" u="sng" cap="none" strike="noStrike">
                <a:solidFill>
                  <a:srgbClr val="FF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相關數據</a:t>
            </a: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來推動</a:t>
            </a:r>
            <a:r>
              <a:rPr b="1" i="0" lang="zh-TW" sz="2800" u="sng" cap="none" strike="noStrike">
                <a:solidFill>
                  <a:srgbClr val="FF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循證政</a:t>
            </a:r>
            <a:endParaRPr b="1" i="0" sz="2800" u="sng" cap="none" strike="noStrike">
              <a:solidFill>
                <a:srgbClr val="FF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357188" lvl="0" marL="0" marR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None/>
            </a:pPr>
            <a:r>
              <a:rPr b="1" i="0" lang="zh-TW" sz="2800" u="sng" cap="none" strike="noStrike">
                <a:solidFill>
                  <a:srgbClr val="FF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策規劃</a:t>
            </a: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的發展。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60363" lvl="0" marL="360363" marR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■"/>
            </a:pP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確保人工智慧技術的使用旨在賦予教師</a:t>
            </a:r>
            <a:endParaRPr b="1" i="0" sz="28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357188" lvl="0" marL="0" marR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權能，而非取代教師，制定適當的能力</a:t>
            </a:r>
            <a:endParaRPr b="1" i="0" sz="28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357188" lvl="0" marL="0" marR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建設方案，</a:t>
            </a:r>
            <a:r>
              <a:rPr b="1" i="0" lang="zh-TW" sz="2800" u="sng" cap="none" strike="noStrike">
                <a:solidFill>
                  <a:srgbClr val="FF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提高教師使用人工智慧系統</a:t>
            </a:r>
            <a:endParaRPr b="1" i="0" sz="2800" u="sng" cap="none" strike="noStrike">
              <a:solidFill>
                <a:srgbClr val="FF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357188" lvl="0" marL="0" marR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None/>
            </a:pPr>
            <a:r>
              <a:rPr b="1" i="0" lang="zh-TW" sz="2800" u="sng" cap="none" strike="noStrike">
                <a:solidFill>
                  <a:srgbClr val="FF000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工作的能力</a:t>
            </a:r>
            <a:r>
              <a:rPr b="1" i="0" lang="zh-TW" sz="28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。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4"/>
          <p:cNvSpPr txBox="1"/>
          <p:nvPr/>
        </p:nvSpPr>
        <p:spPr>
          <a:xfrm>
            <a:off x="863192" y="165555"/>
            <a:ext cx="10250557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Microsoft JhengHei"/>
              <a:buNone/>
            </a:pPr>
            <a:r>
              <a:rPr b="1" i="0" lang="zh-TW" sz="32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教科文組織2019年首度發表關於人工智慧與教育的共識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4" name="Google Shape;284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858404" y="2854276"/>
            <a:ext cx="5760439" cy="3174752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zh-TW"/>
              <a:t>‹#›</a:t>
            </a:fld>
            <a:endParaRPr/>
          </a:p>
        </p:txBody>
      </p:sp>
      <p:sp>
        <p:nvSpPr>
          <p:cNvPr id="286" name="Google Shape;286;p4"/>
          <p:cNvSpPr/>
          <p:nvPr/>
        </p:nvSpPr>
        <p:spPr>
          <a:xfrm>
            <a:off x="5847188" y="5894101"/>
            <a:ext cx="576043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Microsoft JhengHei"/>
              <a:buNone/>
            </a:pPr>
            <a:r>
              <a:rPr b="0" i="0" lang="zh-TW" sz="1200" u="sng" cap="none" strike="noStrike">
                <a:solidFill>
                  <a:srgbClr val="000000"/>
                </a:solidFill>
                <a:latin typeface="Microsoft JhengHei"/>
                <a:ea typeface="Microsoft JhengHei"/>
                <a:cs typeface="Microsoft JhengHei"/>
                <a:sym typeface="Microsoft JhengHei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https://zh.unesco.org/news/jiao-ke-wen-zu-zhi-fa-biao-shou-ge-guan-yu-ren-gong-zhi-neng-yu-jiao-yu-gong-shi</a:t>
            </a:r>
            <a:endParaRPr b="0" i="0" sz="1200" u="none" cap="none" strike="noStrike">
              <a:solidFill>
                <a:srgbClr val="000000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</p:spTree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BEAD1"/>
        </a:solidFill>
      </p:bgPr>
    </p:bg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1" name="Google Shape;291;p6"/>
          <p:cNvGrpSpPr/>
          <p:nvPr/>
        </p:nvGrpSpPr>
        <p:grpSpPr>
          <a:xfrm>
            <a:off x="921462" y="206926"/>
            <a:ext cx="10622838" cy="6355799"/>
            <a:chOff x="0" y="0"/>
            <a:chExt cx="13190936" cy="8584869"/>
          </a:xfrm>
        </p:grpSpPr>
        <p:sp>
          <p:nvSpPr>
            <p:cNvPr id="292" name="Google Shape;292;p6"/>
            <p:cNvSpPr/>
            <p:nvPr/>
          </p:nvSpPr>
          <p:spPr>
            <a:xfrm>
              <a:off x="92710" y="293370"/>
              <a:ext cx="13085526" cy="8278799"/>
            </a:xfrm>
            <a:custGeom>
              <a:rect b="b" l="l" r="r" t="t"/>
              <a:pathLst>
                <a:path extrusionOk="0" h="8278799" w="13085526">
                  <a:moveTo>
                    <a:pt x="0" y="8224189"/>
                  </a:moveTo>
                  <a:lnTo>
                    <a:pt x="0" y="8278799"/>
                  </a:lnTo>
                  <a:lnTo>
                    <a:pt x="13085526" y="8278799"/>
                  </a:lnTo>
                  <a:lnTo>
                    <a:pt x="13085526" y="54610"/>
                  </a:lnTo>
                  <a:lnTo>
                    <a:pt x="13030917" y="0"/>
                  </a:lnTo>
                  <a:lnTo>
                    <a:pt x="13030917" y="822418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6"/>
            <p:cNvSpPr/>
            <p:nvPr/>
          </p:nvSpPr>
          <p:spPr>
            <a:xfrm>
              <a:off x="6350" y="11430"/>
              <a:ext cx="13110927" cy="8493429"/>
            </a:xfrm>
            <a:custGeom>
              <a:rect b="b" l="l" r="r" t="t"/>
              <a:pathLst>
                <a:path extrusionOk="0" h="8493429" w="13110927">
                  <a:moveTo>
                    <a:pt x="12840416" y="0"/>
                  </a:moveTo>
                  <a:lnTo>
                    <a:pt x="0" y="1270"/>
                  </a:lnTo>
                  <a:lnTo>
                    <a:pt x="0" y="8493429"/>
                  </a:lnTo>
                  <a:lnTo>
                    <a:pt x="13109657" y="8493429"/>
                  </a:lnTo>
                  <a:lnTo>
                    <a:pt x="13110927" y="2667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6"/>
            <p:cNvSpPr/>
            <p:nvPr/>
          </p:nvSpPr>
          <p:spPr>
            <a:xfrm>
              <a:off x="0" y="0"/>
              <a:ext cx="13190936" cy="8584869"/>
            </a:xfrm>
            <a:custGeom>
              <a:rect b="b" l="l" r="r" t="t"/>
              <a:pathLst>
                <a:path extrusionOk="0" h="8584869" w="13190936">
                  <a:moveTo>
                    <a:pt x="13123627" y="275590"/>
                  </a:moveTo>
                  <a:lnTo>
                    <a:pt x="13123627" y="275590"/>
                  </a:lnTo>
                  <a:lnTo>
                    <a:pt x="13122357" y="274320"/>
                  </a:lnTo>
                  <a:lnTo>
                    <a:pt x="12986466" y="138430"/>
                  </a:lnTo>
                  <a:lnTo>
                    <a:pt x="12919156" y="71120"/>
                  </a:lnTo>
                  <a:lnTo>
                    <a:pt x="12848037" y="0"/>
                  </a:lnTo>
                  <a:lnTo>
                    <a:pt x="0" y="0"/>
                  </a:lnTo>
                  <a:lnTo>
                    <a:pt x="0" y="8517559"/>
                  </a:lnTo>
                  <a:lnTo>
                    <a:pt x="80010" y="8517559"/>
                  </a:lnTo>
                  <a:lnTo>
                    <a:pt x="80010" y="8584869"/>
                  </a:lnTo>
                  <a:lnTo>
                    <a:pt x="13190936" y="8584869"/>
                  </a:lnTo>
                  <a:lnTo>
                    <a:pt x="13190936" y="342900"/>
                  </a:lnTo>
                  <a:lnTo>
                    <a:pt x="13123627" y="275590"/>
                  </a:lnTo>
                  <a:close/>
                  <a:moveTo>
                    <a:pt x="12851847" y="21590"/>
                  </a:moveTo>
                  <a:lnTo>
                    <a:pt x="12977576" y="146050"/>
                  </a:lnTo>
                  <a:lnTo>
                    <a:pt x="13102036" y="270510"/>
                  </a:lnTo>
                  <a:lnTo>
                    <a:pt x="12851847" y="270510"/>
                  </a:lnTo>
                  <a:lnTo>
                    <a:pt x="12851847" y="21590"/>
                  </a:lnTo>
                  <a:close/>
                  <a:moveTo>
                    <a:pt x="12700" y="8504859"/>
                  </a:moveTo>
                  <a:lnTo>
                    <a:pt x="12700" y="12700"/>
                  </a:lnTo>
                  <a:lnTo>
                    <a:pt x="12839147" y="12700"/>
                  </a:lnTo>
                  <a:lnTo>
                    <a:pt x="12839147" y="278130"/>
                  </a:lnTo>
                  <a:cubicBezTo>
                    <a:pt x="12839147" y="281940"/>
                    <a:pt x="12841686" y="284480"/>
                    <a:pt x="12845497" y="284480"/>
                  </a:cubicBezTo>
                  <a:lnTo>
                    <a:pt x="13110927" y="284480"/>
                  </a:lnTo>
                  <a:lnTo>
                    <a:pt x="13110927" y="8504859"/>
                  </a:lnTo>
                  <a:lnTo>
                    <a:pt x="12700" y="8504859"/>
                  </a:lnTo>
                  <a:close/>
                  <a:moveTo>
                    <a:pt x="13178236" y="8572169"/>
                  </a:moveTo>
                  <a:lnTo>
                    <a:pt x="92710" y="8572169"/>
                  </a:lnTo>
                  <a:lnTo>
                    <a:pt x="92710" y="8517559"/>
                  </a:lnTo>
                  <a:lnTo>
                    <a:pt x="13123627" y="8517559"/>
                  </a:lnTo>
                  <a:lnTo>
                    <a:pt x="13123627" y="293370"/>
                  </a:lnTo>
                  <a:lnTo>
                    <a:pt x="13178236" y="347980"/>
                  </a:lnTo>
                  <a:lnTo>
                    <a:pt x="13178236" y="8572169"/>
                  </a:lnTo>
                  <a:close/>
                </a:path>
              </a:pathLst>
            </a:custGeom>
            <a:solidFill>
              <a:srgbClr val="443B2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5" name="Google Shape;295;p6"/>
          <p:cNvSpPr txBox="1"/>
          <p:nvPr>
            <p:ph type="ctrTitle"/>
          </p:nvPr>
        </p:nvSpPr>
        <p:spPr>
          <a:xfrm>
            <a:off x="1364082" y="613679"/>
            <a:ext cx="9683394" cy="13781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Microsoft JhengHei"/>
              <a:buNone/>
            </a:pPr>
            <a:r>
              <a:rPr b="1" lang="zh-TW" sz="4800">
                <a:latin typeface="Microsoft JhengHei"/>
                <a:ea typeface="Microsoft JhengHei"/>
                <a:cs typeface="Microsoft JhengHei"/>
                <a:sym typeface="Microsoft JhengHei"/>
              </a:rPr>
              <a:t>BYOD &amp; THSD是甚麼?</a:t>
            </a:r>
            <a:endParaRPr b="1" sz="4800"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grpSp>
        <p:nvGrpSpPr>
          <p:cNvPr id="296" name="Google Shape;296;p6"/>
          <p:cNvGrpSpPr/>
          <p:nvPr/>
        </p:nvGrpSpPr>
        <p:grpSpPr>
          <a:xfrm>
            <a:off x="1279249" y="2248973"/>
            <a:ext cx="4768496" cy="3285051"/>
            <a:chOff x="1375128" y="3376552"/>
            <a:chExt cx="4768496" cy="2676443"/>
          </a:xfrm>
        </p:grpSpPr>
        <p:sp>
          <p:nvSpPr>
            <p:cNvPr id="297" name="Google Shape;297;p6"/>
            <p:cNvSpPr/>
            <p:nvPr/>
          </p:nvSpPr>
          <p:spPr>
            <a:xfrm>
              <a:off x="1375129" y="3559532"/>
              <a:ext cx="4768495" cy="2493463"/>
            </a:xfrm>
            <a:custGeom>
              <a:rect b="b" l="l" r="r" t="t"/>
              <a:pathLst>
                <a:path extrusionOk="0" h="3085723" w="1838819">
                  <a:moveTo>
                    <a:pt x="0" y="0"/>
                  </a:moveTo>
                  <a:lnTo>
                    <a:pt x="1838819" y="0"/>
                  </a:lnTo>
                  <a:lnTo>
                    <a:pt x="1838819" y="3085723"/>
                  </a:lnTo>
                  <a:lnTo>
                    <a:pt x="0" y="3085723"/>
                  </a:lnTo>
                  <a:close/>
                </a:path>
              </a:pathLst>
            </a:custGeom>
            <a:solidFill>
              <a:srgbClr val="FFFFA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8" name="Google Shape;298;p6"/>
            <p:cNvSpPr/>
            <p:nvPr/>
          </p:nvSpPr>
          <p:spPr>
            <a:xfrm>
              <a:off x="1375128" y="3376552"/>
              <a:ext cx="4768496" cy="774648"/>
            </a:xfrm>
            <a:custGeom>
              <a:rect b="b" l="l" r="r" t="t"/>
              <a:pathLst>
                <a:path extrusionOk="0" h="1913890" w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95CFC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9" name="Google Shape;299;p6"/>
          <p:cNvGrpSpPr/>
          <p:nvPr/>
        </p:nvGrpSpPr>
        <p:grpSpPr>
          <a:xfrm>
            <a:off x="6278980" y="2271654"/>
            <a:ext cx="4768496" cy="3262368"/>
            <a:chOff x="6290030" y="3413902"/>
            <a:chExt cx="4768496" cy="2639093"/>
          </a:xfrm>
        </p:grpSpPr>
        <p:sp>
          <p:nvSpPr>
            <p:cNvPr id="300" name="Google Shape;300;p6"/>
            <p:cNvSpPr/>
            <p:nvPr/>
          </p:nvSpPr>
          <p:spPr>
            <a:xfrm>
              <a:off x="6290030" y="3559532"/>
              <a:ext cx="4768495" cy="2493463"/>
            </a:xfrm>
            <a:custGeom>
              <a:rect b="b" l="l" r="r" t="t"/>
              <a:pathLst>
                <a:path extrusionOk="0" h="3085723" w="1838819">
                  <a:moveTo>
                    <a:pt x="0" y="0"/>
                  </a:moveTo>
                  <a:lnTo>
                    <a:pt x="1838819" y="0"/>
                  </a:lnTo>
                  <a:lnTo>
                    <a:pt x="1838819" y="3085723"/>
                  </a:lnTo>
                  <a:lnTo>
                    <a:pt x="0" y="3085723"/>
                  </a:lnTo>
                  <a:close/>
                </a:path>
              </a:pathLst>
            </a:custGeom>
            <a:solidFill>
              <a:srgbClr val="FFFFA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p6"/>
            <p:cNvSpPr/>
            <p:nvPr/>
          </p:nvSpPr>
          <p:spPr>
            <a:xfrm>
              <a:off x="6290030" y="3413902"/>
              <a:ext cx="4768496" cy="769149"/>
            </a:xfrm>
            <a:custGeom>
              <a:rect b="b" l="l" r="r" t="t"/>
              <a:pathLst>
                <a:path extrusionOk="0" h="1913890" w="1913890">
                  <a:moveTo>
                    <a:pt x="0" y="0"/>
                  </a:moveTo>
                  <a:lnTo>
                    <a:pt x="1913890" y="0"/>
                  </a:lnTo>
                  <a:lnTo>
                    <a:pt x="1913890" y="1913890"/>
                  </a:lnTo>
                  <a:lnTo>
                    <a:pt x="0" y="1913890"/>
                  </a:lnTo>
                  <a:close/>
                </a:path>
              </a:pathLst>
            </a:custGeom>
            <a:solidFill>
              <a:srgbClr val="95CFC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02" name="Google Shape;302;p6"/>
          <p:cNvSpPr txBox="1"/>
          <p:nvPr/>
        </p:nvSpPr>
        <p:spPr>
          <a:xfrm>
            <a:off x="1586919" y="3357905"/>
            <a:ext cx="4322813" cy="19856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zh-TW" sz="2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簡稱</a:t>
            </a:r>
            <a:r>
              <a:rPr b="1" i="0" lang="zh-TW" sz="2600" u="none" cap="none" strike="noStrike">
                <a:solidFill>
                  <a:srgbClr val="FF98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BYOD</a:t>
            </a:r>
            <a:endParaRPr b="0" i="0" sz="2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zh-TW" sz="2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全班50%以上</a:t>
            </a:r>
            <a:r>
              <a:rPr b="1" i="0" lang="zh-TW" sz="2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學生帶自家載具到校</a:t>
            </a:r>
            <a:r>
              <a:rPr b="0" i="0" lang="zh-TW" sz="2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學習</a:t>
            </a:r>
            <a:br>
              <a:rPr b="1" i="0" lang="zh-TW" sz="2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</a:br>
            <a:r>
              <a:rPr b="0" i="0" lang="zh-TW" sz="24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(其他學生使用公用載具)</a:t>
            </a:r>
            <a:endParaRPr b="0" i="0" sz="24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303" name="Google Shape;303;p6"/>
          <p:cNvSpPr txBox="1"/>
          <p:nvPr/>
        </p:nvSpPr>
        <p:spPr>
          <a:xfrm>
            <a:off x="1602278" y="2414326"/>
            <a:ext cx="4312567" cy="734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17646"/>
              <a:buFont typeface="Arial"/>
              <a:buNone/>
            </a:pPr>
            <a:r>
              <a:rPr b="1" i="0" lang="zh-TW" sz="2800" u="none" cap="none" strike="noStrike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自帶載具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17646"/>
              <a:buFont typeface="Arial"/>
              <a:buNone/>
            </a:pPr>
            <a:r>
              <a:rPr b="1" i="0" lang="zh-TW" sz="2800" u="none" cap="none" strike="noStrike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Bring Your Own Devices</a:t>
            </a:r>
            <a:endParaRPr b="1" i="0" sz="2800" u="none" cap="none" strike="noStrike">
              <a:solidFill>
                <a:schemeClr val="lt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</p:txBody>
      </p:sp>
      <p:sp>
        <p:nvSpPr>
          <p:cNvPr id="304" name="Google Shape;304;p6"/>
          <p:cNvSpPr txBox="1"/>
          <p:nvPr/>
        </p:nvSpPr>
        <p:spPr>
          <a:xfrm>
            <a:off x="6273384" y="2319279"/>
            <a:ext cx="4774092" cy="87751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179999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b="1" i="0" lang="zh-TW" sz="2400" u="none" cap="none" strike="noStrike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平板帶回家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179999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b="1" i="0" lang="zh-TW" sz="2400" u="none" cap="none" strike="noStrike">
                <a:solidFill>
                  <a:schemeClr val="lt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Take Home Student Devices </a:t>
            </a:r>
            <a:endParaRPr b="0" i="0" sz="24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6"/>
          <p:cNvSpPr txBox="1"/>
          <p:nvPr/>
        </p:nvSpPr>
        <p:spPr>
          <a:xfrm>
            <a:off x="6499023" y="3428999"/>
            <a:ext cx="4322813" cy="17811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457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zh-TW" sz="2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簡稱</a:t>
            </a:r>
            <a:r>
              <a:rPr b="1" i="0" lang="zh-TW" sz="2600" u="none" cap="none" strike="noStrike">
                <a:solidFill>
                  <a:srgbClr val="FF9880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THSD</a:t>
            </a:r>
            <a:endParaRPr b="0" i="0" sz="2600" u="none" cap="none" strike="noStrike">
              <a:solidFill>
                <a:schemeClr val="dk1"/>
              </a:solidFill>
              <a:latin typeface="Microsoft JhengHei"/>
              <a:ea typeface="Microsoft JhengHei"/>
              <a:cs typeface="Microsoft JhengHei"/>
              <a:sym typeface="Microsoft JhengHei"/>
            </a:endParaRPr>
          </a:p>
          <a:p>
            <a:pPr indent="-457200" lvl="0" marL="4572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zh-TW" sz="2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班級學生</a:t>
            </a:r>
            <a:r>
              <a:rPr b="1" i="0" lang="zh-TW" sz="2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攜帶學校公用載具回家</a:t>
            </a:r>
            <a:r>
              <a:rPr b="0" i="0" lang="zh-TW" sz="2600" u="none" cap="none" strike="noStrike">
                <a:solidFill>
                  <a:schemeClr val="dk1"/>
                </a:solidFill>
                <a:latin typeface="Microsoft JhengHei"/>
                <a:ea typeface="Microsoft JhengHei"/>
                <a:cs typeface="Microsoft JhengHei"/>
                <a:sym typeface="Microsoft JhengHei"/>
              </a:rPr>
              <a:t>進行學習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6"/>
          <p:cNvSpPr/>
          <p:nvPr/>
        </p:nvSpPr>
        <p:spPr>
          <a:xfrm>
            <a:off x="370336" y="132599"/>
            <a:ext cx="1536841" cy="775404"/>
          </a:xfrm>
          <a:prstGeom prst="ellipse">
            <a:avLst/>
          </a:prstGeom>
          <a:solidFill>
            <a:srgbClr val="F2B4B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0" i="0" lang="zh-TW" sz="2500" u="none" cap="none" strike="noStrike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What</a:t>
            </a:r>
            <a:endParaRPr b="0" i="0" sz="2500" u="none" cap="none" strike="noStrike">
              <a:solidFill>
                <a:schemeClr val="lt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xmlns:r="http://schemas.openxmlformats.org/officeDocument/2006/relationships" name="Office 佈景主題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佈景主題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2022-08-18T02:43:07Z</dcterms:created>
  <dc:creator>K C</dc:creator>
</cp:coreProperties>
</file>