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12192000"/>
  <p:notesSz cx="6858000" cy="9144000"/>
  <p:embeddedFontLst>
    <p:embeddedFont>
      <p:font typeface="Arial Black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jSCd2eIoZAEuhgR0GEDSb6dTM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CB9C81C-D718-4927-8B12-8B936D84AB81}">
  <a:tblStyle styleId="{4CB9C81C-D718-4927-8B12-8B936D84AB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488e7d500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6" name="Google Shape;326;g1488e7d5000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488e7d50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2" name="Google Shape;342;g1488e7d500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88e7d50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g1488e7d5000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6" name="Google Shape;396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7" name="Google Shape;417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2" name="Google Shape;51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0" name="Google Shape;5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33f5fbd3f7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333f5fbd3f7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3f5fbd3f7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6" name="Google Shape;576;g333f5fbd3f7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33f5fbd3f7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9" name="Google Shape;589;g333f5fbd3f7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33f5fbd3f7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2" name="Google Shape;602;g333f5fbd3f7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3f5fbd3f7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g333f5fbd3f7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3f5fbd3f7_0_2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g333f5fbd3f7_0_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5" name="Google Shape;66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a8ef98996f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g2a8ef98996f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a8ef98996f_1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3" name="Google Shape;683;g2a8ef98996f_1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a8ef98996f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4" name="Google Shape;694;g2a8ef98996f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a8ef98996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g2a8ef98996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2" name="Google Shape;71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1024570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a1024570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3" name="Google Shape;72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4" name="Google Shape;73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6" name="Google Shape;75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ctrTitle"/>
          </p:nvPr>
        </p:nvSpPr>
        <p:spPr>
          <a:xfrm>
            <a:off x="857250" y="1997274"/>
            <a:ext cx="9715500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subTitle"/>
          </p:nvPr>
        </p:nvSpPr>
        <p:spPr>
          <a:xfrm>
            <a:off x="1714500" y="3643312"/>
            <a:ext cx="8001000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625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35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 txBox="1"/>
          <p:nvPr>
            <p:ph type="title"/>
          </p:nvPr>
        </p:nvSpPr>
        <p:spPr>
          <a:xfrm>
            <a:off x="902891" y="4131469"/>
            <a:ext cx="9715500" cy="1276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Calibri"/>
              <a:buNone/>
              <a:defRPr b="1" sz="375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" type="body"/>
          </p:nvPr>
        </p:nvSpPr>
        <p:spPr>
          <a:xfrm>
            <a:off x="902891" y="2725044"/>
            <a:ext cx="9715500" cy="1406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75"/>
              <a:buNone/>
              <a:defRPr sz="1875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rgbClr val="888888"/>
              </a:buClr>
              <a:buSzPts val="1688"/>
              <a:buNone/>
              <a:defRPr sz="168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rgbClr val="888888"/>
              </a:buClr>
              <a:buSzPts val="1313"/>
              <a:buNone/>
              <a:defRPr sz="131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36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6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5"/>
          <p:cNvSpPr txBox="1"/>
          <p:nvPr>
            <p:ph idx="1" type="body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5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5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6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6"/>
          <p:cNvSpPr txBox="1"/>
          <p:nvPr>
            <p:ph idx="1" type="body"/>
          </p:nvPr>
        </p:nvSpPr>
        <p:spPr>
          <a:xfrm>
            <a:off x="57150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5287" lvl="0" marL="457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indent="-37147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indent="-347662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indent="-335788" lvl="3" marL="1828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indent="-335788" lvl="4" marL="22860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indent="-335788" lvl="5" marL="27432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indent="-335788" lvl="6" marL="3200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indent="-335788" lvl="7" marL="3657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indent="-335788" lvl="8" marL="4114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/>
        </p:txBody>
      </p:sp>
      <p:sp>
        <p:nvSpPr>
          <p:cNvPr id="111" name="Google Shape;111;p46"/>
          <p:cNvSpPr txBox="1"/>
          <p:nvPr>
            <p:ph idx="2" type="body"/>
          </p:nvPr>
        </p:nvSpPr>
        <p:spPr>
          <a:xfrm>
            <a:off x="5810250" y="1500188"/>
            <a:ext cx="504825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5287" lvl="0" marL="457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•"/>
              <a:defRPr sz="2625"/>
            </a:lvl1pPr>
            <a:lvl2pPr indent="-371475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–"/>
              <a:defRPr sz="2250"/>
            </a:lvl2pPr>
            <a:lvl3pPr indent="-347662" lvl="2" marL="1371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3pPr>
            <a:lvl4pPr indent="-335788" lvl="3" marL="1828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–"/>
              <a:defRPr sz="1687"/>
            </a:lvl4pPr>
            <a:lvl5pPr indent="-335788" lvl="4" marL="22860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»"/>
              <a:defRPr sz="1687"/>
            </a:lvl5pPr>
            <a:lvl6pPr indent="-335788" lvl="5" marL="27432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6pPr>
            <a:lvl7pPr indent="-335788" lvl="6" marL="32004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7pPr>
            <a:lvl8pPr indent="-335788" lvl="7" marL="3657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8pPr>
            <a:lvl9pPr indent="-335788" lvl="8" marL="41148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9pPr>
          </a:lstStyle>
          <a:p/>
        </p:txBody>
      </p:sp>
      <p:sp>
        <p:nvSpPr>
          <p:cNvPr id="112" name="Google Shape;112;p46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6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7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7"/>
          <p:cNvSpPr txBox="1"/>
          <p:nvPr>
            <p:ph idx="1" type="body"/>
          </p:nvPr>
        </p:nvSpPr>
        <p:spPr>
          <a:xfrm>
            <a:off x="571500" y="1439168"/>
            <a:ext cx="5050235" cy="599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b="1" sz="1875"/>
            </a:lvl2pPr>
            <a:lvl3pPr indent="-228600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b="1" sz="1687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18" name="Google Shape;118;p47"/>
          <p:cNvSpPr txBox="1"/>
          <p:nvPr>
            <p:ph idx="2" type="body"/>
          </p:nvPr>
        </p:nvSpPr>
        <p:spPr>
          <a:xfrm>
            <a:off x="571500" y="2038945"/>
            <a:ext cx="5050235" cy="370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indent="-347662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indent="-335788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9" name="Google Shape;119;p47"/>
          <p:cNvSpPr txBox="1"/>
          <p:nvPr>
            <p:ph idx="3" type="body"/>
          </p:nvPr>
        </p:nvSpPr>
        <p:spPr>
          <a:xfrm>
            <a:off x="5806282" y="1439168"/>
            <a:ext cx="5052219" cy="599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1pPr>
            <a:lvl2pPr indent="-228600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None/>
              <a:defRPr b="1" sz="1875"/>
            </a:lvl2pPr>
            <a:lvl3pPr indent="-228600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None/>
              <a:defRPr b="1" sz="1687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120" name="Google Shape;120;p47"/>
          <p:cNvSpPr txBox="1"/>
          <p:nvPr>
            <p:ph idx="4" type="body"/>
          </p:nvPr>
        </p:nvSpPr>
        <p:spPr>
          <a:xfrm>
            <a:off x="5806282" y="2038945"/>
            <a:ext cx="5052219" cy="3704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1pPr>
            <a:lvl2pPr indent="-347662" lvl="1" marL="914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2pPr>
            <a:lvl3pPr indent="-335788" lvl="2" marL="1371600" algn="l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88"/>
              <a:buChar char="•"/>
              <a:defRPr sz="1687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48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8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8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9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9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0"/>
          <p:cNvSpPr txBox="1"/>
          <p:nvPr>
            <p:ph type="title"/>
          </p:nvPr>
        </p:nvSpPr>
        <p:spPr>
          <a:xfrm>
            <a:off x="571501" y="255984"/>
            <a:ext cx="3760391" cy="10894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b="1" sz="18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0"/>
          <p:cNvSpPr txBox="1"/>
          <p:nvPr>
            <p:ph idx="1" type="body"/>
          </p:nvPr>
        </p:nvSpPr>
        <p:spPr>
          <a:xfrm>
            <a:off x="4468812" y="255985"/>
            <a:ext cx="6389688" cy="548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395287" lvl="1" marL="914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Char char="–"/>
              <a:defRPr sz="2625"/>
            </a:lvl2pPr>
            <a:lvl3pPr indent="-371475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3pPr>
            <a:lvl4pPr indent="-347662" lvl="3" marL="1828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–"/>
              <a:defRPr sz="1875"/>
            </a:lvl4pPr>
            <a:lvl5pPr indent="-347662" lvl="4" marL="22860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»"/>
              <a:defRPr sz="1875"/>
            </a:lvl5pPr>
            <a:lvl6pPr indent="-347662" lvl="5" marL="27432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6pPr>
            <a:lvl7pPr indent="-347662" lvl="6" marL="32004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7pPr>
            <a:lvl8pPr indent="-347662" lvl="7" marL="36576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8pPr>
            <a:lvl9pPr indent="-347662" lvl="8" marL="41148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Char char="•"/>
              <a:defRPr sz="1875"/>
            </a:lvl9pPr>
          </a:lstStyle>
          <a:p/>
        </p:txBody>
      </p:sp>
      <p:sp>
        <p:nvSpPr>
          <p:cNvPr id="136" name="Google Shape;136;p50"/>
          <p:cNvSpPr txBox="1"/>
          <p:nvPr>
            <p:ph idx="2" type="body"/>
          </p:nvPr>
        </p:nvSpPr>
        <p:spPr>
          <a:xfrm>
            <a:off x="571501" y="1345406"/>
            <a:ext cx="3760391" cy="439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indent="-228600" lvl="2" marL="1371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indent="-228600" lvl="3" marL="1828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indent="-228600" lvl="4" marL="22860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indent="-228600" lvl="5" marL="27432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indent="-228600" lvl="6" marL="32004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indent="-228600" lvl="7" marL="3657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indent="-228600" lvl="8" marL="4114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/>
        </p:txBody>
      </p:sp>
      <p:sp>
        <p:nvSpPr>
          <p:cNvPr id="137" name="Google Shape;137;p50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0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0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1"/>
          <p:cNvSpPr txBox="1"/>
          <p:nvPr>
            <p:ph type="title"/>
          </p:nvPr>
        </p:nvSpPr>
        <p:spPr>
          <a:xfrm>
            <a:off x="2240360" y="4500562"/>
            <a:ext cx="6858000" cy="531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75"/>
              <a:buFont typeface="Calibri"/>
              <a:buNone/>
              <a:defRPr b="1" sz="18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1"/>
          <p:cNvSpPr/>
          <p:nvPr>
            <p:ph idx="2" type="pic"/>
          </p:nvPr>
        </p:nvSpPr>
        <p:spPr>
          <a:xfrm>
            <a:off x="2240360" y="574477"/>
            <a:ext cx="6858000" cy="3857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1"/>
          <p:cNvSpPr txBox="1"/>
          <p:nvPr>
            <p:ph idx="1" type="body"/>
          </p:nvPr>
        </p:nvSpPr>
        <p:spPr>
          <a:xfrm>
            <a:off x="2240360" y="5031879"/>
            <a:ext cx="6858000" cy="754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63"/>
              </a:spcBef>
              <a:spcAft>
                <a:spcPts val="0"/>
              </a:spcAft>
              <a:buClr>
                <a:schemeClr val="dk1"/>
              </a:buClr>
              <a:buSzPts val="1313"/>
              <a:buNone/>
              <a:defRPr sz="1313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indent="-228600" lvl="2" marL="137160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38"/>
              <a:buNone/>
              <a:defRPr sz="938"/>
            </a:lvl3pPr>
            <a:lvl4pPr indent="-228600" lvl="3" marL="1828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4pPr>
            <a:lvl5pPr indent="-228600" lvl="4" marL="22860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5pPr>
            <a:lvl6pPr indent="-228600" lvl="5" marL="27432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6pPr>
            <a:lvl7pPr indent="-228600" lvl="6" marL="32004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7pPr>
            <a:lvl8pPr indent="-228600" lvl="7" marL="36576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8pPr>
            <a:lvl9pPr indent="-228600" lvl="8" marL="411480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dk1"/>
              </a:buClr>
              <a:buSzPts val="844"/>
              <a:buNone/>
              <a:defRPr sz="843"/>
            </a:lvl9pPr>
          </a:lstStyle>
          <a:p/>
        </p:txBody>
      </p:sp>
      <p:sp>
        <p:nvSpPr>
          <p:cNvPr id="144" name="Google Shape;144;p51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1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1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2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2"/>
          <p:cNvSpPr txBox="1"/>
          <p:nvPr>
            <p:ph idx="1" type="body"/>
          </p:nvPr>
        </p:nvSpPr>
        <p:spPr>
          <a:xfrm rot="5400000">
            <a:off x="3593455" y="-1521767"/>
            <a:ext cx="4243090" cy="10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2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2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2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3"/>
          <p:cNvSpPr txBox="1"/>
          <p:nvPr>
            <p:ph type="title"/>
          </p:nvPr>
        </p:nvSpPr>
        <p:spPr>
          <a:xfrm rot="5400000">
            <a:off x="6829723" y="1714501"/>
            <a:ext cx="5485805" cy="2571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3"/>
          <p:cNvSpPr txBox="1"/>
          <p:nvPr>
            <p:ph idx="1" type="body"/>
          </p:nvPr>
        </p:nvSpPr>
        <p:spPr>
          <a:xfrm rot="5400000">
            <a:off x="1590972" y="-761999"/>
            <a:ext cx="5485805" cy="752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3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3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3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25"/>
              <a:buFont typeface="Calibri"/>
              <a:buNone/>
              <a:defRPr b="0" i="0" sz="4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>
            <a:off x="571500" y="1500188"/>
            <a:ext cx="10287000" cy="424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5287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625"/>
              <a:buFont typeface="Arial"/>
              <a:buChar char="–"/>
              <a:defRPr b="0" i="0" sz="26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1475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7662" lvl="3" marL="1828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–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7662" lvl="4" marL="2286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»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7662" lvl="5" marL="27432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7662" lvl="6" marL="32004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7662" lvl="7" marL="36576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7662" lvl="8" marL="41148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75"/>
              <a:buFont typeface="Arial"/>
              <a:buChar char="•"/>
              <a:defRPr b="0" i="0" sz="18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57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3905250" y="5959078"/>
            <a:ext cx="36195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None/>
              <a:defRPr b="0" i="0" sz="112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2.png"/><Relationship Id="rId7" Type="http://schemas.openxmlformats.org/officeDocument/2006/relationships/image" Target="../media/image10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hyperlink" Target="https://www.hpa.gov.tw/Pages/EBook.aspx?nodeid=4310" TargetMode="External"/><Relationship Id="rId5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R6AhwEp-CCg" TargetMode="External"/><Relationship Id="rId4" Type="http://schemas.openxmlformats.org/officeDocument/2006/relationships/hyperlink" Target="https://www.youtube.com/watch?v=R6AhwEp-CCg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hyperlink" Target="https://learn.jamf.com/zh-TW/bundle/jamf-parent-guide-for-parents/page/Getting_Started_with_Jamf_Parent.html" TargetMode="External"/><Relationship Id="rId8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7.png"/><Relationship Id="rId4" Type="http://schemas.openxmlformats.org/officeDocument/2006/relationships/image" Target="../media/image36.png"/><Relationship Id="rId5" Type="http://schemas.openxmlformats.org/officeDocument/2006/relationships/image" Target="../media/image43.jpg"/><Relationship Id="rId6" Type="http://schemas.openxmlformats.org/officeDocument/2006/relationships/hyperlink" Target="https://families.google.com/intl/zh-TW_ALL/familylink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learning.cloud.edu.tw/" TargetMode="External"/><Relationship Id="rId4" Type="http://schemas.openxmlformats.org/officeDocument/2006/relationships/image" Target="../media/image50.png"/><Relationship Id="rId5" Type="http://schemas.openxmlformats.org/officeDocument/2006/relationships/hyperlink" Target="https://elearning.cloud.edu.tw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2" Type="http://schemas.openxmlformats.org/officeDocument/2006/relationships/image" Target="../media/image21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4.png"/><Relationship Id="rId13" Type="http://schemas.openxmlformats.org/officeDocument/2006/relationships/image" Target="../media/image45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9" Type="http://schemas.openxmlformats.org/officeDocument/2006/relationships/image" Target="../media/image37.png"/><Relationship Id="rId15" Type="http://schemas.openxmlformats.org/officeDocument/2006/relationships/image" Target="../media/image49.png"/><Relationship Id="rId14" Type="http://schemas.openxmlformats.org/officeDocument/2006/relationships/image" Target="../media/image46.png"/><Relationship Id="rId5" Type="http://schemas.openxmlformats.org/officeDocument/2006/relationships/image" Target="../media/image40.png"/><Relationship Id="rId6" Type="http://schemas.openxmlformats.org/officeDocument/2006/relationships/image" Target="../media/image34.png"/><Relationship Id="rId7" Type="http://schemas.openxmlformats.org/officeDocument/2006/relationships/image" Target="../media/image48.png"/><Relationship Id="rId8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0.png"/><Relationship Id="rId4" Type="http://schemas.openxmlformats.org/officeDocument/2006/relationships/image" Target="../media/image54.png"/><Relationship Id="rId5" Type="http://schemas.openxmlformats.org/officeDocument/2006/relationships/image" Target="../media/image5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5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hyperlink" Target="https://www.moe.gov.sg/-/media/files/parent-kit/cyber-wellness-for-your-child.pdf" TargetMode="External"/><Relationship Id="rId7" Type="http://schemas.openxmlformats.org/officeDocument/2006/relationships/hyperlink" Target="https://www.moe.gov.sg/-/media/files/parent-kit/cyber-wellness-for-your-child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hyperlink" Target="https://zh.unesco.org/news/jiao-ke-wen-zu-zhi-fa-biao-shou-ge-guan-yu-ren-gong-zhi-neng-yu-jiao-yu-gong-sh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"/>
          <p:cNvCxnSpPr/>
          <p:nvPr/>
        </p:nvCxnSpPr>
        <p:spPr>
          <a:xfrm rot="-5400000">
            <a:off x="7105638" y="354953"/>
            <a:ext cx="3031699" cy="2"/>
          </a:xfrm>
          <a:prstGeom prst="straightConnector1">
            <a:avLst/>
          </a:prstGeom>
          <a:noFill/>
          <a:ln cap="rnd" cmpd="sng" w="76200">
            <a:solidFill>
              <a:srgbClr val="3F3A6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"/>
          <p:cNvCxnSpPr/>
          <p:nvPr/>
        </p:nvCxnSpPr>
        <p:spPr>
          <a:xfrm rot="-5400000">
            <a:off x="1990520" y="354954"/>
            <a:ext cx="3052847" cy="0"/>
          </a:xfrm>
          <a:prstGeom prst="straightConnector1">
            <a:avLst/>
          </a:prstGeom>
          <a:noFill/>
          <a:ln cap="rnd" cmpd="sng" w="76200">
            <a:solidFill>
              <a:srgbClr val="3F3A6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5" name="Google Shape;165;p1"/>
          <p:cNvSpPr/>
          <p:nvPr/>
        </p:nvSpPr>
        <p:spPr>
          <a:xfrm>
            <a:off x="2519874" y="1248560"/>
            <a:ext cx="7159982" cy="4194943"/>
          </a:xfrm>
          <a:custGeom>
            <a:rect b="b" l="l" r="r" t="t"/>
            <a:pathLst>
              <a:path extrusionOk="0" h="2746804" w="3900959">
                <a:moveTo>
                  <a:pt x="3776499" y="2746804"/>
                </a:moveTo>
                <a:lnTo>
                  <a:pt x="124460" y="2746804"/>
                </a:lnTo>
                <a:cubicBezTo>
                  <a:pt x="55880" y="2746804"/>
                  <a:pt x="0" y="2690924"/>
                  <a:pt x="0" y="262234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76499" y="0"/>
                </a:lnTo>
                <a:cubicBezTo>
                  <a:pt x="3845079" y="0"/>
                  <a:pt x="3900959" y="55880"/>
                  <a:pt x="3900959" y="124460"/>
                </a:cubicBezTo>
                <a:lnTo>
                  <a:pt x="3900959" y="2622344"/>
                </a:lnTo>
                <a:cubicBezTo>
                  <a:pt x="3900959" y="2690924"/>
                  <a:pt x="3845079" y="2746804"/>
                  <a:pt x="3776499" y="2746804"/>
                </a:cubicBezTo>
                <a:close/>
              </a:path>
            </a:pathLst>
          </a:custGeom>
          <a:solidFill>
            <a:srgbClr val="B6DB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2754085" y="1458685"/>
            <a:ext cx="6738258" cy="3694215"/>
          </a:xfrm>
          <a:custGeom>
            <a:rect b="b" l="l" r="r" t="t"/>
            <a:pathLst>
              <a:path extrusionOk="0" h="2946724" w="4785630">
                <a:moveTo>
                  <a:pt x="4661169" y="2946724"/>
                </a:moveTo>
                <a:lnTo>
                  <a:pt x="124460" y="2946724"/>
                </a:lnTo>
                <a:cubicBezTo>
                  <a:pt x="55880" y="2946724"/>
                  <a:pt x="0" y="2890844"/>
                  <a:pt x="0" y="282226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661169" y="0"/>
                </a:lnTo>
                <a:cubicBezTo>
                  <a:pt x="4729750" y="0"/>
                  <a:pt x="4785630" y="55880"/>
                  <a:pt x="4785630" y="124460"/>
                </a:cubicBezTo>
                <a:lnTo>
                  <a:pt x="4785630" y="2822264"/>
                </a:lnTo>
                <a:cubicBezTo>
                  <a:pt x="4785630" y="2890844"/>
                  <a:pt x="4729750" y="2946724"/>
                  <a:pt x="4661169" y="2946724"/>
                </a:cubicBezTo>
                <a:close/>
              </a:path>
            </a:pathLst>
          </a:custGeom>
          <a:solidFill>
            <a:srgbClr val="FDFD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1"/>
          <p:cNvGrpSpPr/>
          <p:nvPr/>
        </p:nvGrpSpPr>
        <p:grpSpPr>
          <a:xfrm>
            <a:off x="9238271" y="4663722"/>
            <a:ext cx="2919807" cy="2194278"/>
            <a:chOff x="8133152" y="3930671"/>
            <a:chExt cx="3950341" cy="3102231"/>
          </a:xfrm>
        </p:grpSpPr>
        <p:pic>
          <p:nvPicPr>
            <p:cNvPr id="168" name="Google Shape;16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3152" y="5209234"/>
              <a:ext cx="3950341" cy="1823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55040" y="5095348"/>
              <a:ext cx="813417" cy="479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35353" y="3930671"/>
              <a:ext cx="2041322" cy="167017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1" name="Google Shape;171;p1"/>
          <p:cNvCxnSpPr/>
          <p:nvPr/>
        </p:nvCxnSpPr>
        <p:spPr>
          <a:xfrm>
            <a:off x="2361766" y="1238809"/>
            <a:ext cx="7560084" cy="0"/>
          </a:xfrm>
          <a:prstGeom prst="straightConnector1">
            <a:avLst/>
          </a:prstGeom>
          <a:noFill/>
          <a:ln cap="rnd" cmpd="sng" w="266700">
            <a:solidFill>
              <a:srgbClr val="EB8B8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"/>
          <p:cNvCxnSpPr/>
          <p:nvPr/>
        </p:nvCxnSpPr>
        <p:spPr>
          <a:xfrm>
            <a:off x="2361766" y="5298201"/>
            <a:ext cx="7560084" cy="0"/>
          </a:xfrm>
          <a:prstGeom prst="straightConnector1">
            <a:avLst/>
          </a:prstGeom>
          <a:noFill/>
          <a:ln cap="rnd" cmpd="sng" w="133350">
            <a:solidFill>
              <a:srgbClr val="EB8B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"/>
          <p:cNvSpPr txBox="1"/>
          <p:nvPr>
            <p:ph type="ctrTitle"/>
          </p:nvPr>
        </p:nvSpPr>
        <p:spPr>
          <a:xfrm>
            <a:off x="1524000" y="2123282"/>
            <a:ext cx="9144000" cy="2611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自帶載具(BYOD) </a:t>
            </a:r>
            <a:b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平板帶回家 (THSD)</a:t>
            </a:r>
            <a:b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方案</a:t>
            </a:r>
            <a:endParaRPr/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96475">
            <a:off x="450493" y="2115883"/>
            <a:ext cx="357334" cy="357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296475">
            <a:off x="7248805" y="5744871"/>
            <a:ext cx="317613" cy="31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37906">
            <a:off x="1749780" y="361385"/>
            <a:ext cx="419701" cy="4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37906">
            <a:off x="10931964" y="3149416"/>
            <a:ext cx="267101" cy="27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12897" y="504599"/>
            <a:ext cx="183070" cy="263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1486" y="6352401"/>
            <a:ext cx="257494" cy="37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96475">
            <a:off x="11565823" y="3917824"/>
            <a:ext cx="477596" cy="47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4799" y="2887385"/>
            <a:ext cx="3869544" cy="3970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7"/>
          <p:cNvGrpSpPr/>
          <p:nvPr/>
        </p:nvGrpSpPr>
        <p:grpSpPr>
          <a:xfrm>
            <a:off x="784581" y="354985"/>
            <a:ext cx="10622838" cy="6355799"/>
            <a:chOff x="0" y="0"/>
            <a:chExt cx="13190936" cy="8584869"/>
          </a:xfrm>
        </p:grpSpPr>
        <p:sp>
          <p:nvSpPr>
            <p:cNvPr id="312" name="Google Shape;312;p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7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為何要推行BYOD &amp; THSD?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" name="Google Shape;316;p7"/>
          <p:cNvSpPr txBox="1"/>
          <p:nvPr>
            <p:ph idx="1" type="subTitle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zh-TW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優點：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739196" y="5198353"/>
            <a:ext cx="2935704" cy="979714"/>
          </a:xfrm>
          <a:prstGeom prst="roundRect">
            <a:avLst>
              <a:gd fmla="val 37522" name="adj"/>
            </a:avLst>
          </a:prstGeom>
          <a:solidFill>
            <a:srgbClr val="FEBB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擴增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739196" y="2902654"/>
            <a:ext cx="5472815" cy="979714"/>
          </a:xfrm>
          <a:prstGeom prst="roundRect">
            <a:avLst>
              <a:gd fmla="val 37522" name="adj"/>
            </a:avLst>
          </a:prstGeom>
          <a:solidFill>
            <a:srgbClr val="CDF0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學習時間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空間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彈性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7009997" y="4038362"/>
            <a:ext cx="3136034" cy="979714"/>
          </a:xfrm>
          <a:prstGeom prst="roundRect">
            <a:avLst>
              <a:gd fmla="val 37522" name="adj"/>
            </a:avLst>
          </a:prstGeom>
          <a:solidFill>
            <a:srgbClr val="C8D7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個人化學習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7354133" y="2902654"/>
            <a:ext cx="2791898" cy="979714"/>
          </a:xfrm>
          <a:prstGeom prst="roundRect">
            <a:avLst>
              <a:gd fmla="val 37522" name="adj"/>
            </a:avLst>
          </a:prstGeom>
          <a:solidFill>
            <a:srgbClr val="FFFF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學習投入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4853756" y="5234955"/>
            <a:ext cx="5221897" cy="979714"/>
          </a:xfrm>
          <a:prstGeom prst="roundRect">
            <a:avLst>
              <a:gd fmla="val 37522" name="adj"/>
            </a:avLst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符合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國際數位學習趨勢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1739196" y="4038045"/>
            <a:ext cx="4906757" cy="979714"/>
          </a:xfrm>
          <a:prstGeom prst="roundRect">
            <a:avLst>
              <a:gd fmla="val 37522" name="adj"/>
            </a:avLst>
          </a:prstGeom>
          <a:solidFill>
            <a:srgbClr val="BC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科技資訊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媒體素養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Why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g1488e7d5000_0_45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29" name="Google Shape;329;g1488e7d5000_0_4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1488e7d5000_0_4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1488e7d5000_0_4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g1488e7d5000_0_45"/>
          <p:cNvSpPr txBox="1"/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" name="Google Shape;333;g1488e7d5000_0_45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資訊及隱私安全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網路成癮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學習分心</a:t>
            </a:r>
            <a:endParaRPr b="1"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4" name="Google Shape;334;g1488e7d5000_0_45"/>
          <p:cNvSpPr/>
          <p:nvPr/>
        </p:nvSpPr>
        <p:spPr>
          <a:xfrm>
            <a:off x="5287625" y="1780376"/>
            <a:ext cx="5840400" cy="45927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1488e7d5000_0_45"/>
          <p:cNvSpPr txBox="1"/>
          <p:nvPr/>
        </p:nvSpPr>
        <p:spPr>
          <a:xfrm>
            <a:off x="5547050" y="1994026"/>
            <a:ext cx="55005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學校宣導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合理合法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資訊科技(IT)使用態度與習慣(素養)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自帶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公用載具  </a:t>
            </a:r>
            <a:r>
              <a:rPr b="1" i="0" lang="zh-TW" sz="2800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MDM*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納管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提供家長監護功能APP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教學/學習活動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融入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載具應用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強化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親師夥伴關係</a:t>
            </a:r>
            <a:endParaRPr b="0" i="0" sz="2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" name="Google Shape;336;g1488e7d5000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677" y="1840264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1488e7d5000_0_45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8" name="Google Shape;338;g1488e7d5000_0_45"/>
          <p:cNvSpPr txBox="1"/>
          <p:nvPr/>
        </p:nvSpPr>
        <p:spPr>
          <a:xfrm>
            <a:off x="5621378" y="5555771"/>
            <a:ext cx="517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1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* MDM：</a:t>
            </a: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Mobile Device Management</a:t>
            </a:r>
            <a:r>
              <a:rPr b="1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行動載具管理系統</a:t>
            </a:r>
            <a:endParaRPr b="1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可控管載具使用時間及應用程式，如安裝app、</a:t>
            </a:r>
            <a:endParaRPr b="0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1600"/>
              <a:buFont typeface="Calibri"/>
              <a:buNone/>
            </a:pPr>
            <a:r>
              <a:rPr b="0" i="0" lang="zh-TW" sz="16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使用時間、造訪網站等。</a:t>
            </a:r>
            <a:endParaRPr b="0" i="0" sz="16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g1488e7d5000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225" y="3139275"/>
            <a:ext cx="3168550" cy="31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g1488e7d5000_0_14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45" name="Google Shape;345;g1488e7d5000_0_1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1488e7d5000_0_1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1488e7d5000_0_1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g1488e7d5000_0_14"/>
          <p:cNvSpPr txBox="1"/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" name="Google Shape;349;g1488e7d5000_0_14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視力保健問題</a:t>
            </a:r>
            <a:endParaRPr b="1" sz="3100"/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0" name="Google Shape;350;g1488e7d5000_0_14"/>
          <p:cNvSpPr/>
          <p:nvPr/>
        </p:nvSpPr>
        <p:spPr>
          <a:xfrm>
            <a:off x="1375125" y="2946800"/>
            <a:ext cx="5840400" cy="34023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1488e7d5000_0_14"/>
          <p:cNvSpPr txBox="1"/>
          <p:nvPr/>
        </p:nvSpPr>
        <p:spPr>
          <a:xfrm>
            <a:off x="1545075" y="3224700"/>
            <a:ext cx="55005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國民健康署建議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用眼30分鐘，休息10分鐘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閱讀保持 35-40 公分距離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Char char="•"/>
            </a:pPr>
            <a:r>
              <a:rPr b="1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光線要充足，姿勢要正確</a:t>
            </a:r>
            <a:endParaRPr b="1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2" name="Google Shape;352;g1488e7d500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5077" y="3092275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488e7d5000_0_14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54" name="Google Shape;354;g1488e7d5000_0_1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6725" y="1569637"/>
            <a:ext cx="3463201" cy="4880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g1488e7d5000_0_29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360" name="Google Shape;360;g1488e7d5000_0_2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1488e7d5000_0_2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1488e7d5000_0_2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g1488e7d5000_0_29"/>
          <p:cNvSpPr txBox="1"/>
          <p:nvPr>
            <p:ph type="ctrTitle"/>
          </p:nvPr>
        </p:nvSpPr>
        <p:spPr>
          <a:xfrm>
            <a:off x="1364082" y="613679"/>
            <a:ext cx="96834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施行BYOD &amp; THSD可能遇到的狀況?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" name="Google Shape;364;g1488e7d5000_0_29"/>
          <p:cNvSpPr txBox="1"/>
          <p:nvPr>
            <p:ph idx="1" type="subTitle"/>
          </p:nvPr>
        </p:nvSpPr>
        <p:spPr>
          <a:xfrm>
            <a:off x="1375130" y="2000289"/>
            <a:ext cx="9683400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zh-TW" sz="27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損壞賠償責任歸屬</a:t>
            </a:r>
            <a:endParaRPr b="1" sz="3100"/>
          </a:p>
          <a:p>
            <a:pPr indent="-266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5" name="Google Shape;365;g1488e7d5000_0_29"/>
          <p:cNvSpPr/>
          <p:nvPr/>
        </p:nvSpPr>
        <p:spPr>
          <a:xfrm>
            <a:off x="5287625" y="1863500"/>
            <a:ext cx="6017400" cy="4380900"/>
          </a:xfrm>
          <a:prstGeom prst="roundRect">
            <a:avLst>
              <a:gd fmla="val 8619" name="adj"/>
            </a:avLst>
          </a:prstGeom>
          <a:solidFill>
            <a:srgbClr val="FFFF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488e7d5000_0_29"/>
          <p:cNvSpPr txBox="1"/>
          <p:nvPr/>
        </p:nvSpPr>
        <p:spPr>
          <a:xfrm>
            <a:off x="5547050" y="2077150"/>
            <a:ext cx="56373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FF99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解決方式：</a:t>
            </a:r>
            <a:endParaRPr b="1" i="0" sz="2800" u="none" cap="none" strike="noStrike">
              <a:solidFill>
                <a:srgbClr val="FF99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注意學生在家使用情況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詳細閱讀並了解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學校「載具管理規定及同意書」</a:t>
            </a:r>
            <a:r>
              <a:rPr b="0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</a:t>
            </a:r>
            <a:endParaRPr b="0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培養學生IT素養</a:t>
            </a:r>
            <a:endParaRPr b="0" i="0" sz="2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7" name="Google Shape;367;g1488e7d500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677" y="1923388"/>
            <a:ext cx="445406" cy="58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1488e7d5000_0_29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 Black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69" name="Google Shape;369;g1488e7d5000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0425" y="3544025"/>
            <a:ext cx="2134175" cy="2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75" name="Google Shape;375;p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資訊科技支援服務</a:t>
            </a:r>
            <a:endParaRPr/>
          </a:p>
        </p:txBody>
      </p:sp>
      <p:sp>
        <p:nvSpPr>
          <p:cNvPr id="379" name="Google Shape;379;p9"/>
          <p:cNvSpPr txBox="1"/>
          <p:nvPr>
            <p:ph idx="1" type="subTitle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《校內資訊管理人員及相關單位聯絡方式》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>
                <a:solidFill>
                  <a:schemeClr val="dk1"/>
                </a:solidFill>
                <a:highlight>
                  <a:srgbClr val="FFFFA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《其他支援管道，如相關line社群、部落格、專頁等》</a:t>
            </a:r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315259" y="99937"/>
            <a:ext cx="1896717" cy="997343"/>
          </a:xfrm>
          <a:custGeom>
            <a:rect b="b" l="l" r="r" t="t"/>
            <a:pathLst>
              <a:path extrusionOk="0" h="913809" w="2075404">
                <a:moveTo>
                  <a:pt x="7" y="551985"/>
                </a:moveTo>
                <a:cubicBezTo>
                  <a:pt x="1098" y="443104"/>
                  <a:pt x="55306" y="306196"/>
                  <a:pt x="321980" y="162429"/>
                </a:cubicBezTo>
                <a:cubicBezTo>
                  <a:pt x="625479" y="29609"/>
                  <a:pt x="1133330" y="-28482"/>
                  <a:pt x="1425567" y="13404"/>
                </a:cubicBezTo>
                <a:cubicBezTo>
                  <a:pt x="1717804" y="55290"/>
                  <a:pt x="2075404" y="144318"/>
                  <a:pt x="2075404" y="413745"/>
                </a:cubicBezTo>
                <a:cubicBezTo>
                  <a:pt x="2075404" y="683172"/>
                  <a:pt x="1624345" y="589827"/>
                  <a:pt x="1839075" y="811409"/>
                </a:cubicBezTo>
                <a:cubicBezTo>
                  <a:pt x="2053805" y="1032991"/>
                  <a:pt x="1518529" y="830950"/>
                  <a:pt x="1287288" y="797747"/>
                </a:cubicBezTo>
                <a:cubicBezTo>
                  <a:pt x="1086582" y="773298"/>
                  <a:pt x="469346" y="846125"/>
                  <a:pt x="315436" y="815715"/>
                </a:cubicBezTo>
                <a:cubicBezTo>
                  <a:pt x="127753" y="778179"/>
                  <a:pt x="-1084" y="660866"/>
                  <a:pt x="7" y="551985"/>
                </a:cubicBez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HELP!</a:t>
            </a:r>
            <a:endParaRPr b="0" i="0" sz="3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0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386" name="Google Shape;386;p1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10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家長配合事項</a:t>
            </a:r>
            <a:endParaRPr/>
          </a:p>
        </p:txBody>
      </p:sp>
      <p:sp>
        <p:nvSpPr>
          <p:cNvPr id="390" name="Google Shape;390;p10"/>
          <p:cNvSpPr txBox="1"/>
          <p:nvPr>
            <p:ph idx="1" type="subTitle"/>
          </p:nvPr>
        </p:nvSpPr>
        <p:spPr>
          <a:xfrm>
            <a:off x="1375130" y="2000289"/>
            <a:ext cx="9683395" cy="415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91" name="Google Shape;391;p10"/>
          <p:cNvGraphicFramePr/>
          <p:nvPr/>
        </p:nvGraphicFramePr>
        <p:xfrm>
          <a:off x="1328635" y="2484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{4CB9C81C-D718-4927-8B12-8B936D84AB81}</a:tableStyleId>
              </a:tblPr>
              <a:tblGrid>
                <a:gridCol w="4684800"/>
                <a:gridCol w="2564675"/>
                <a:gridCol w="1328050"/>
                <a:gridCol w="1295400"/>
              </a:tblGrid>
              <a:tr h="649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42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b="1" i="0" lang="zh-TW" sz="3500" u="none" cap="none" strike="noStrike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計畫班級 </a:t>
                      </a:r>
                      <a:r>
                        <a:rPr b="0" i="0" lang="zh-TW" sz="2600" u="none" cap="none" strike="noStrike">
                          <a:solidFill>
                            <a:srgbClr val="00808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(成效評估、文件蒐集)</a:t>
                      </a:r>
                      <a:endParaRPr b="0" i="0" sz="2600" u="none" cap="none" strike="noStrike">
                        <a:solidFill>
                          <a:srgbClr val="00808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A3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BYOD</a:t>
                      </a:r>
                      <a:endParaRPr b="1" i="0" sz="2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C4C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zh-TW" sz="2600" u="none" cap="none" strike="noStrik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THSD</a:t>
                      </a:r>
                      <a:endParaRPr b="1" i="0" sz="2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D5B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</a:t>
                      </a:r>
                      <a:r>
                        <a:rPr b="1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自主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</a:t>
                      </a:r>
                      <a:r>
                        <a:rPr b="1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量表</a:t>
                      </a:r>
                      <a:endParaRPr b="1" i="0" sz="2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依教育部公告期程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家長問卷調查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►  </a:t>
                      </a:r>
                      <a:r>
                        <a:rPr b="1" i="0" lang="zh-TW" sz="26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學習載具管理規定及同意書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至少90%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zh-TW" sz="2200" u="none" cap="none" strike="noStrike">
                          <a:solidFill>
                            <a:srgbClr val="953734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學生家長同意</a:t>
                      </a:r>
                      <a:endParaRPr sz="1400" u="none" cap="none" strike="noStrike"/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7FC4C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7FC4C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zh-TW" sz="2600" u="none" cap="none" strike="noStrike">
                          <a:solidFill>
                            <a:srgbClr val="FFAD5B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●</a:t>
                      </a:r>
                      <a:endParaRPr b="0" i="0" sz="2600" u="none" cap="none" strike="noStrike">
                        <a:solidFill>
                          <a:srgbClr val="FFAD5B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p10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KPI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55"/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399" name="Google Shape;399;p5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p55"/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家長APP(1/</a:t>
            </a: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5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4" name="Google Shape;404;p55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5" name="Google Shape;405;p55"/>
          <p:cNvSpPr/>
          <p:nvPr/>
        </p:nvSpPr>
        <p:spPr>
          <a:xfrm>
            <a:off x="6374288" y="5417675"/>
            <a:ext cx="5110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介紹影片：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https://www.youtube.com/watch?v=R6AhwEp-CCg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9999" y="3063859"/>
            <a:ext cx="4241084" cy="235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38881" y="3784338"/>
            <a:ext cx="1942375" cy="190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5"/>
          <p:cNvSpPr txBox="1"/>
          <p:nvPr/>
        </p:nvSpPr>
        <p:spPr>
          <a:xfrm>
            <a:off x="1738881" y="1157822"/>
            <a:ext cx="7654660" cy="252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Jamf Parent - </a:t>
            </a:r>
            <a:r>
              <a:rPr b="1" i="0" lang="zh-TW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for iOS</a:t>
            </a:r>
            <a:endParaRPr b="1" i="0" sz="2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讓家長管理孩童可瀏覽的應用程式與網站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可限制一天中特定時間開放遊戲、應用程式以及社交網站的時間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可多位家長共同管理一位孩童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簡單的設定步驟，協助家長訂定設備規範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9" name="Google Shape;409;p55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0" name="Google Shape;410;p55"/>
          <p:cNvSpPr/>
          <p:nvPr/>
        </p:nvSpPr>
        <p:spPr>
          <a:xfrm>
            <a:off x="10396050" y="5664235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使用說明書</a:t>
            </a:r>
            <a:endParaRPr b="0" i="0" sz="1400" u="none" cap="none" strike="noStrike">
              <a:solidFill>
                <a:srgbClr val="31859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11" name="Google Shape;411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99886" y="3784338"/>
            <a:ext cx="1883064" cy="1883064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5"/>
          <p:cNvSpPr/>
          <p:nvPr/>
        </p:nvSpPr>
        <p:spPr>
          <a:xfrm>
            <a:off x="4027183" y="5664235"/>
            <a:ext cx="12009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下載QRcode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5"/>
          <p:cNvSpPr/>
          <p:nvPr/>
        </p:nvSpPr>
        <p:spPr>
          <a:xfrm>
            <a:off x="2288317" y="5664235"/>
            <a:ext cx="8435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iOS系統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56"/>
          <p:cNvGrpSpPr/>
          <p:nvPr/>
        </p:nvGrpSpPr>
        <p:grpSpPr>
          <a:xfrm>
            <a:off x="1100571" y="369603"/>
            <a:ext cx="10622838" cy="6355799"/>
            <a:chOff x="0" y="0"/>
            <a:chExt cx="13190936" cy="8584869"/>
          </a:xfrm>
        </p:grpSpPr>
        <p:sp>
          <p:nvSpPr>
            <p:cNvPr id="420" name="Google Shape;420;p5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56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4" name="Google Shape;424;p56"/>
          <p:cNvSpPr txBox="1"/>
          <p:nvPr/>
        </p:nvSpPr>
        <p:spPr>
          <a:xfrm>
            <a:off x="926576" y="335860"/>
            <a:ext cx="1055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家長APP(2/</a:t>
            </a: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b="1" i="0" lang="zh-TW" sz="4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6"/>
          <p:cNvSpPr/>
          <p:nvPr/>
        </p:nvSpPr>
        <p:spPr>
          <a:xfrm>
            <a:off x="5801015" y="5645830"/>
            <a:ext cx="50914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介紹影片：https://www.youtube.com/watch?v=B3XxAprzHW8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6"/>
          <p:cNvSpPr txBox="1"/>
          <p:nvPr/>
        </p:nvSpPr>
        <p:spPr>
          <a:xfrm>
            <a:off x="1720095" y="1064079"/>
            <a:ext cx="9366220" cy="2528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Family Link – </a:t>
            </a:r>
            <a:r>
              <a:rPr b="1" i="0" lang="zh-TW" sz="2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for Android、iOS 、Chrome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管理子女下載的應用程式與使用時間，進行核准或封鎖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協助列出教師推薦的應用程式，已新增到子女的裝置中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設定裝置的使用上限時間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掌握子女的所在位置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7" name="Google Shape;427;p56"/>
          <p:cNvSpPr/>
          <p:nvPr/>
        </p:nvSpPr>
        <p:spPr>
          <a:xfrm>
            <a:off x="370336" y="132598"/>
            <a:ext cx="1581011" cy="830997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Parent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8" name="Google Shape;428;p56"/>
          <p:cNvSpPr/>
          <p:nvPr/>
        </p:nvSpPr>
        <p:spPr>
          <a:xfrm>
            <a:off x="4216422" y="5608223"/>
            <a:ext cx="12009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下載QRcode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6"/>
          <p:cNvSpPr/>
          <p:nvPr/>
        </p:nvSpPr>
        <p:spPr>
          <a:xfrm>
            <a:off x="1541394" y="5589257"/>
            <a:ext cx="25058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Android、iOS 、Chrome系統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989" y="3715497"/>
            <a:ext cx="19526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7612" y="3701916"/>
            <a:ext cx="1932163" cy="193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7895" y="3269672"/>
            <a:ext cx="4377698" cy="242860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6"/>
          <p:cNvSpPr/>
          <p:nvPr/>
        </p:nvSpPr>
        <p:spPr>
          <a:xfrm>
            <a:off x="5801015" y="5963424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說明網站</a:t>
            </a:r>
            <a:endParaRPr b="0" i="0" sz="14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1"/>
          <p:cNvSpPr txBox="1"/>
          <p:nvPr>
            <p:ph type="title"/>
          </p:nvPr>
        </p:nvSpPr>
        <p:spPr>
          <a:xfrm>
            <a:off x="695325" y="2667000"/>
            <a:ext cx="105156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600"/>
              <a:buFont typeface="Microsoft JhengHei"/>
              <a:buNone/>
            </a:pPr>
            <a:r>
              <a:rPr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全國數位學習推動及成效</a:t>
            </a:r>
            <a:endParaRPr/>
          </a:p>
        </p:txBody>
      </p:sp>
      <p:sp>
        <p:nvSpPr>
          <p:cNvPr id="440" name="Google Shape;440;p11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2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46" name="Google Shape;446;p12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2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2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9" name="Google Shape;449;p12"/>
          <p:cNvSpPr txBox="1"/>
          <p:nvPr>
            <p:ph type="ctrTitle"/>
          </p:nvPr>
        </p:nvSpPr>
        <p:spPr>
          <a:xfrm>
            <a:off x="1254303" y="579937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教育部數位學習資源入口網</a:t>
            </a:r>
            <a:endParaRPr/>
          </a:p>
        </p:txBody>
      </p:sp>
      <p:pic>
        <p:nvPicPr>
          <p:cNvPr id="450" name="Google Shape;450;p1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6462" y="1717965"/>
            <a:ext cx="7337901" cy="416296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2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 txBox="1"/>
          <p:nvPr/>
        </p:nvSpPr>
        <p:spPr>
          <a:xfrm>
            <a:off x="4718833" y="5890329"/>
            <a:ext cx="29738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sng" cap="none" strike="noStrike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教育雲數位學習入口 (cloud.edu.tw)</a:t>
            </a:r>
            <a:endParaRPr b="0" i="0" sz="1400" u="none" cap="none" strike="noStrike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3175052" y="-2421811"/>
            <a:ext cx="7689619" cy="1177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2"/>
          <p:cNvGrpSpPr/>
          <p:nvPr/>
        </p:nvGrpSpPr>
        <p:grpSpPr>
          <a:xfrm>
            <a:off x="2355138" y="2804261"/>
            <a:ext cx="5555990" cy="646290"/>
            <a:chOff x="2355138" y="2804261"/>
            <a:chExt cx="5555990" cy="646290"/>
          </a:xfrm>
        </p:grpSpPr>
        <p:sp>
          <p:nvSpPr>
            <p:cNvPr id="188" name="Google Shape;188;p2"/>
            <p:cNvSpPr/>
            <p:nvPr/>
          </p:nvSpPr>
          <p:spPr>
            <a:xfrm>
              <a:off x="2355138" y="2894569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072427" y="2804261"/>
              <a:ext cx="4838701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BYOD &amp; THSD介紹</a:t>
              </a:r>
              <a:endParaRPr b="1" i="0" sz="3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>
            <a:off x="2355138" y="3838060"/>
            <a:ext cx="6484062" cy="646290"/>
            <a:chOff x="2355138" y="3838060"/>
            <a:chExt cx="6484062" cy="646290"/>
          </a:xfrm>
        </p:grpSpPr>
        <p:sp>
          <p:nvSpPr>
            <p:cNvPr id="191" name="Google Shape;191;p2"/>
            <p:cNvSpPr/>
            <p:nvPr/>
          </p:nvSpPr>
          <p:spPr>
            <a:xfrm>
              <a:off x="2355138" y="3928388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144331" y="3838060"/>
              <a:ext cx="5694869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全國數位學習推動及成效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2"/>
          <p:cNvSpPr/>
          <p:nvPr/>
        </p:nvSpPr>
        <p:spPr>
          <a:xfrm>
            <a:off x="3145440" y="5493576"/>
            <a:ext cx="60674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2"/>
          <p:cNvGrpSpPr/>
          <p:nvPr/>
        </p:nvGrpSpPr>
        <p:grpSpPr>
          <a:xfrm>
            <a:off x="2354029" y="4871899"/>
            <a:ext cx="6998669" cy="646331"/>
            <a:chOff x="2354029" y="4871899"/>
            <a:chExt cx="6998669" cy="646331"/>
          </a:xfrm>
        </p:grpSpPr>
        <p:sp>
          <p:nvSpPr>
            <p:cNvPr id="195" name="Google Shape;195;p2"/>
            <p:cNvSpPr/>
            <p:nvPr/>
          </p:nvSpPr>
          <p:spPr>
            <a:xfrm>
              <a:off x="2354029" y="4962207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144331" y="4871899"/>
              <a:ext cx="62083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載具管理規定及同意書(範例)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1630236" y="5808416"/>
            <a:ext cx="8686445" cy="943036"/>
            <a:chOff x="742836" y="5590660"/>
            <a:chExt cx="10305457" cy="1185239"/>
          </a:xfrm>
        </p:grpSpPr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4011" y="5852559"/>
              <a:ext cx="641837" cy="641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54046" y="5773695"/>
              <a:ext cx="799566" cy="799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2836" y="5686424"/>
              <a:ext cx="950811" cy="950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66121" y="5852559"/>
              <a:ext cx="515234" cy="515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41754" y="5773695"/>
              <a:ext cx="778969" cy="778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16247" y="5686424"/>
              <a:ext cx="1089475" cy="1089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27414" y="5773695"/>
              <a:ext cx="614171" cy="614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905955" y="5590660"/>
              <a:ext cx="1142338" cy="1142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81122" y="5689574"/>
              <a:ext cx="991771" cy="991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p2"/>
          <p:cNvSpPr txBox="1"/>
          <p:nvPr>
            <p:ph type="ctrTitle"/>
          </p:nvPr>
        </p:nvSpPr>
        <p:spPr>
          <a:xfrm>
            <a:off x="1380497" y="529311"/>
            <a:ext cx="3383861" cy="1424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Microsoft JhengHei"/>
              <a:buNone/>
            </a:pPr>
            <a:r>
              <a:rPr b="1" lang="zh-TW" sz="5800"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/>
          </a:p>
        </p:txBody>
      </p:sp>
      <p:grpSp>
        <p:nvGrpSpPr>
          <p:cNvPr id="208" name="Google Shape;208;p2"/>
          <p:cNvGrpSpPr/>
          <p:nvPr/>
        </p:nvGrpSpPr>
        <p:grpSpPr>
          <a:xfrm>
            <a:off x="2354029" y="1770462"/>
            <a:ext cx="7962652" cy="646290"/>
            <a:chOff x="2354029" y="1770462"/>
            <a:chExt cx="7962652" cy="646290"/>
          </a:xfrm>
        </p:grpSpPr>
        <p:sp>
          <p:nvSpPr>
            <p:cNvPr id="209" name="Google Shape;209;p2"/>
            <p:cNvSpPr/>
            <p:nvPr/>
          </p:nvSpPr>
          <p:spPr>
            <a:xfrm>
              <a:off x="2354029" y="1860750"/>
              <a:ext cx="495028" cy="46571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98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072427" y="1770462"/>
              <a:ext cx="7244254" cy="646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zh-TW" sz="36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本校(班)BYOD &amp; THSD推動成效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3"/>
          <p:cNvGrpSpPr/>
          <p:nvPr/>
        </p:nvGrpSpPr>
        <p:grpSpPr>
          <a:xfrm>
            <a:off x="365339" y="206926"/>
            <a:ext cx="11461321" cy="6355799"/>
            <a:chOff x="0" y="0"/>
            <a:chExt cx="13190936" cy="8584869"/>
          </a:xfrm>
        </p:grpSpPr>
        <p:sp>
          <p:nvSpPr>
            <p:cNvPr id="459" name="Google Shape;459;p1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13"/>
          <p:cNvSpPr txBox="1"/>
          <p:nvPr>
            <p:ph type="ctrTitle"/>
          </p:nvPr>
        </p:nvSpPr>
        <p:spPr>
          <a:xfrm>
            <a:off x="1161143" y="823229"/>
            <a:ext cx="1003473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教育部雲端帳號(Open ID)串聯學習平臺</a:t>
            </a:r>
            <a:endParaRPr/>
          </a:p>
        </p:txBody>
      </p:sp>
      <p:sp>
        <p:nvSpPr>
          <p:cNvPr id="463" name="Google Shape;463;p13"/>
          <p:cNvSpPr/>
          <p:nvPr/>
        </p:nvSpPr>
        <p:spPr>
          <a:xfrm>
            <a:off x="375093" y="214675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相關數位學習資源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994" y="3720408"/>
            <a:ext cx="1613912" cy="80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2681" y="3666839"/>
            <a:ext cx="1869567" cy="93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5916" y="3693029"/>
            <a:ext cx="1719355" cy="859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4101" y="3819695"/>
            <a:ext cx="1322097" cy="6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40168" y="3581085"/>
            <a:ext cx="2067421" cy="10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04533" y="3666839"/>
            <a:ext cx="1869568" cy="934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1" name="Google Shape;471;p13"/>
          <p:cNvGrpSpPr/>
          <p:nvPr/>
        </p:nvGrpSpPr>
        <p:grpSpPr>
          <a:xfrm>
            <a:off x="542634" y="4783366"/>
            <a:ext cx="11057232" cy="981617"/>
            <a:chOff x="587280" y="4836519"/>
            <a:chExt cx="11235803" cy="997470"/>
          </a:xfrm>
        </p:grpSpPr>
        <p:pic>
          <p:nvPicPr>
            <p:cNvPr id="472" name="Google Shape;472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329331" y="4966335"/>
              <a:ext cx="1531874" cy="765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516761" y="4836519"/>
              <a:ext cx="1846594" cy="923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13"/>
            <p:cNvPicPr preferRelativeResize="0"/>
            <p:nvPr/>
          </p:nvPicPr>
          <p:blipFill rotWithShape="1">
            <a:blip r:embed="rId11">
              <a:alphaModFix/>
            </a:blip>
            <a:srcRect b="0" l="10879" r="0" t="0"/>
            <a:stretch/>
          </p:blipFill>
          <p:spPr>
            <a:xfrm>
              <a:off x="587280" y="4864617"/>
              <a:ext cx="1727827" cy="969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89715" y="4895237"/>
              <a:ext cx="1731440" cy="865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101017" y="4868075"/>
              <a:ext cx="1728392" cy="864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232180" y="5170771"/>
              <a:ext cx="1590903" cy="25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135621" y="4989273"/>
              <a:ext cx="1584256" cy="7921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13"/>
          <p:cNvSpPr txBox="1"/>
          <p:nvPr>
            <p:ph idx="1" type="subTitle"/>
          </p:nvPr>
        </p:nvSpPr>
        <p:spPr>
          <a:xfrm>
            <a:off x="1375125" y="2201376"/>
            <a:ext cx="96834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</a:t>
            </a:r>
            <a:r>
              <a:rPr lang="zh-TW" sz="2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</a:t>
            </a: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師生通用帳號，可登入</a:t>
            </a:r>
            <a:r>
              <a:rPr lang="zh-TW" sz="2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52個免費教學服務或平臺</a:t>
            </a: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，減少記憶多組帳號密碼的負擔，並降低資安個資風險。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14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485" name="Google Shape;485;p1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4"/>
          <p:cNvSpPr txBox="1"/>
          <p:nvPr>
            <p:ph idx="1" type="subTitle"/>
          </p:nvPr>
        </p:nvSpPr>
        <p:spPr>
          <a:xfrm>
            <a:off x="1182334" y="1616531"/>
            <a:ext cx="10376891" cy="461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教育部AI學習平臺，大數據技術分析學生</a:t>
            </a:r>
            <a:r>
              <a:rPr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學習弱點，讓學習更有效</a:t>
            </a:r>
            <a:endParaRPr sz="2200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類似Google Map的學習地圖，提供</a:t>
            </a:r>
            <a:r>
              <a:rPr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學生專屬學習路徑</a:t>
            </a: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，更容易達到學習目標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489" name="Google Shape;489;p14"/>
          <p:cNvSpPr txBox="1"/>
          <p:nvPr>
            <p:ph type="ctrTitle"/>
          </p:nvPr>
        </p:nvSpPr>
        <p:spPr>
          <a:xfrm>
            <a:off x="1364082" y="165555"/>
            <a:ext cx="9683394" cy="2113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/>
          </a:p>
        </p:txBody>
      </p:sp>
      <p:sp>
        <p:nvSpPr>
          <p:cNvPr id="490" name="Google Shape;490;p14"/>
          <p:cNvSpPr/>
          <p:nvPr/>
        </p:nvSpPr>
        <p:spPr>
          <a:xfrm>
            <a:off x="937630" y="217037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4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14"/>
          <p:cNvPicPr preferRelativeResize="0"/>
          <p:nvPr/>
        </p:nvPicPr>
        <p:blipFill rotWithShape="1">
          <a:blip r:embed="rId3">
            <a:alphaModFix/>
          </a:blip>
          <a:srcRect b="4532" l="0" r="0" t="0"/>
          <a:stretch/>
        </p:blipFill>
        <p:spPr>
          <a:xfrm>
            <a:off x="8127262" y="2547967"/>
            <a:ext cx="2920213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4"/>
          <p:cNvPicPr preferRelativeResize="0"/>
          <p:nvPr/>
        </p:nvPicPr>
        <p:blipFill rotWithShape="1">
          <a:blip r:embed="rId4">
            <a:alphaModFix/>
          </a:blip>
          <a:srcRect b="4168" l="0" r="0" t="678"/>
          <a:stretch/>
        </p:blipFill>
        <p:spPr>
          <a:xfrm>
            <a:off x="4830357" y="2547967"/>
            <a:ext cx="2852240" cy="39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4"/>
          <p:cNvPicPr preferRelativeResize="0"/>
          <p:nvPr/>
        </p:nvPicPr>
        <p:blipFill rotWithShape="1">
          <a:blip r:embed="rId5">
            <a:alphaModFix/>
          </a:blip>
          <a:srcRect b="3987" l="0" r="0" t="0"/>
          <a:stretch/>
        </p:blipFill>
        <p:spPr>
          <a:xfrm>
            <a:off x="1526970" y="2547967"/>
            <a:ext cx="2895355" cy="3953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4"/>
          <p:cNvSpPr/>
          <p:nvPr/>
        </p:nvSpPr>
        <p:spPr>
          <a:xfrm>
            <a:off x="1534886" y="2513951"/>
            <a:ext cx="2895355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甲生（高能力）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4"/>
          <p:cNvSpPr/>
          <p:nvPr/>
        </p:nvSpPr>
        <p:spPr>
          <a:xfrm>
            <a:off x="4844040" y="2513951"/>
            <a:ext cx="2852240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乙生（中能力）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4"/>
          <p:cNvSpPr/>
          <p:nvPr/>
        </p:nvSpPr>
        <p:spPr>
          <a:xfrm>
            <a:off x="8134029" y="2524680"/>
            <a:ext cx="2920213" cy="472892"/>
          </a:xfrm>
          <a:prstGeom prst="roundRect">
            <a:avLst>
              <a:gd fmla="val 16667" name="adj"/>
            </a:avLst>
          </a:prstGeom>
          <a:solidFill>
            <a:srgbClr val="FFD75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b="1" i="0" lang="zh-TW" sz="2133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丙生（低能力）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18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503" name="Google Shape;503;p1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8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 txBox="1"/>
          <p:nvPr/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i="0" lang="zh-TW" sz="3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自主學習、數位工具對學習成效之影響（數學）</a:t>
            </a:r>
            <a:endParaRPr b="0" i="0" sz="3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688" y="1582421"/>
            <a:ext cx="9456201" cy="478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22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515" name="Google Shape;515;p22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22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2"/>
          <p:cNvSpPr txBox="1"/>
          <p:nvPr>
            <p:ph type="ctrTitle"/>
          </p:nvPr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lang="zh-TW" sz="3700"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自主學習、數位工具對學習成效之影響（國語）</a:t>
            </a:r>
            <a:endParaRPr b="1" sz="4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21" name="Google Shape;5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4075" y="1567375"/>
            <a:ext cx="9518375" cy="484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58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527" name="Google Shape;527;p5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0" name="Google Shape;530;p58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8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8"/>
          <p:cNvSpPr txBox="1"/>
          <p:nvPr/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i="0" lang="zh-TW" sz="37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自主學習、數位工具對學習成效之影響（英語）</a:t>
            </a:r>
            <a:endParaRPr b="1" i="0" sz="4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33" name="Google Shape;53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724" y="1646874"/>
            <a:ext cx="9723526" cy="46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59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539" name="Google Shape;539;p5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59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9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9"/>
          <p:cNvSpPr/>
          <p:nvPr/>
        </p:nvSpPr>
        <p:spPr>
          <a:xfrm>
            <a:off x="5996115" y="3437004"/>
            <a:ext cx="218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1988" y="1668176"/>
            <a:ext cx="9605423" cy="4833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6" name="Google Shape;546;p59"/>
          <p:cNvGraphicFramePr/>
          <p:nvPr/>
        </p:nvGraphicFramePr>
        <p:xfrm>
          <a:off x="7592425" y="192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{4CB9C81C-D718-4927-8B12-8B936D84AB81}</a:tableStyleId>
              </a:tblPr>
              <a:tblGrid>
                <a:gridCol w="2388350"/>
                <a:gridCol w="1198625"/>
              </a:tblGrid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THSD總樣本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12502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參加數學篩選測驗人數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3637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參加國語文篩選測驗人數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3136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參加英語文篩選測驗人數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/>
                        <a:t>2566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547" name="Google Shape;547;p59"/>
          <p:cNvSpPr txBox="1"/>
          <p:nvPr>
            <p:ph type="ctrTitle"/>
          </p:nvPr>
        </p:nvSpPr>
        <p:spPr>
          <a:xfrm>
            <a:off x="1914648" y="703402"/>
            <a:ext cx="86001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3922">
                <a:latin typeface="Microsoft JhengHei"/>
                <a:ea typeface="Microsoft JhengHei"/>
                <a:cs typeface="Microsoft JhengHei"/>
                <a:sym typeface="Microsoft JhengHei"/>
              </a:rPr>
              <a:t>BYOD &amp; THSD學生運用因材網</a:t>
            </a:r>
            <a:endParaRPr b="1" sz="3922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4921"/>
              <a:buFont typeface="Microsoft JhengHei"/>
              <a:buNone/>
            </a:pPr>
            <a:r>
              <a:rPr b="1" lang="zh-TW" sz="3522">
                <a:latin typeface="Arial"/>
                <a:ea typeface="Arial"/>
                <a:cs typeface="Arial"/>
                <a:sym typeface="Arial"/>
              </a:rPr>
              <a:t>對於112年五月篩選測驗通過率的影響</a:t>
            </a:r>
            <a:endParaRPr b="1" sz="3922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17"/>
          <p:cNvGrpSpPr/>
          <p:nvPr/>
        </p:nvGrpSpPr>
        <p:grpSpPr>
          <a:xfrm>
            <a:off x="903364" y="230484"/>
            <a:ext cx="10622838" cy="6536774"/>
            <a:chOff x="0" y="0"/>
            <a:chExt cx="13190936" cy="8584869"/>
          </a:xfrm>
        </p:grpSpPr>
        <p:sp>
          <p:nvSpPr>
            <p:cNvPr id="553" name="Google Shape;553;p1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17"/>
          <p:cNvSpPr/>
          <p:nvPr/>
        </p:nvSpPr>
        <p:spPr>
          <a:xfrm>
            <a:off x="917281" y="235539"/>
            <a:ext cx="3088563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 txBox="1"/>
          <p:nvPr>
            <p:ph type="ctrTitle"/>
          </p:nvPr>
        </p:nvSpPr>
        <p:spPr>
          <a:xfrm>
            <a:off x="1364075" y="165550"/>
            <a:ext cx="10180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icrosoft JhengHei"/>
              <a:buNone/>
            </a:pPr>
            <a:r>
              <a:rPr b="1" lang="zh-TW" sz="4300">
                <a:latin typeface="Microsoft JhengHei"/>
                <a:ea typeface="Microsoft JhengHei"/>
                <a:cs typeface="Microsoft JhengHei"/>
                <a:sym typeface="Microsoft JhengHei"/>
              </a:rPr>
              <a:t>科技輔助下自主學習能力明顯隨時間提升</a:t>
            </a:r>
            <a:endParaRPr sz="4025">
              <a:solidFill>
                <a:schemeClr val="dk1"/>
              </a:solidFill>
            </a:endParaRPr>
          </a:p>
        </p:txBody>
      </p:sp>
      <p:pic>
        <p:nvPicPr>
          <p:cNvPr id="559" name="Google Shape;5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0650" y="1724258"/>
            <a:ext cx="9375924" cy="45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7"/>
          <p:cNvSpPr txBox="1"/>
          <p:nvPr/>
        </p:nvSpPr>
        <p:spPr>
          <a:xfrm>
            <a:off x="1462375" y="2081950"/>
            <a:ext cx="3749700" cy="3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自主學習為終身學習的前提條件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自主學習與學業成績呈正相關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zh-TW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i="0" lang="zh-TW" sz="2700" u="none" cap="none" strike="noStrike">
                <a:solidFill>
                  <a:srgbClr val="21306A"/>
                </a:solidFill>
                <a:latin typeface="Arial"/>
                <a:ea typeface="Arial"/>
                <a:cs typeface="Arial"/>
                <a:sym typeface="Arial"/>
              </a:rPr>
              <a:t>自主學習與網路沉迷呈負相關</a:t>
            </a:r>
            <a:endParaRPr b="1" i="0" sz="2700" u="none" cap="none" strike="noStrike">
              <a:solidFill>
                <a:srgbClr val="2130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g333f5fbd3f7_0_253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66" name="Google Shape;566;g333f5fbd3f7_0_25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333f5fbd3f7_0_25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333f5fbd3f7_0_25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g333f5fbd3f7_0_253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333f5fbd3f7_0_25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333f5fbd3f7_0_253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72" name="Google Shape;572;g333f5fbd3f7_0_253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全國性測驗結果顯示，善用數位學習可明顯提升學習成效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73" name="Google Shape;573;g333f5fbd3f7_0_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875" y="1905950"/>
            <a:ext cx="8264238" cy="46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g333f5fbd3f7_0_13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79" name="Google Shape;579;g333f5fbd3f7_0_13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33f5fbd3f7_0_13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333f5fbd3f7_0_13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g333f5fbd3f7_0_136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333f5fbd3f7_0_136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333f5fbd3f7_0_136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85" name="Google Shape;585;g333f5fbd3f7_0_136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109-113年科技化評量通過率（數學）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86" name="Google Shape;586;g333f5fbd3f7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3125" y="1993800"/>
            <a:ext cx="7445748" cy="450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g333f5fbd3f7_0_197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592" name="Google Shape;592;g333f5fbd3f7_0_19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333f5fbd3f7_0_19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333f5fbd3f7_0_19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5" name="Google Shape;595;g333f5fbd3f7_0_197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33f5fbd3f7_0_197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33f5fbd3f7_0_197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598" name="Google Shape;598;g333f5fbd3f7_0_197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</a:t>
            </a: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英語</a:t>
            </a: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99" name="Google Shape;599;g333f5fbd3f7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315" y="1993800"/>
            <a:ext cx="7431370" cy="44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 txBox="1"/>
          <p:nvPr>
            <p:ph type="title"/>
          </p:nvPr>
        </p:nvSpPr>
        <p:spPr>
          <a:xfrm>
            <a:off x="695325" y="2667000"/>
            <a:ext cx="115983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ct val="111111"/>
              <a:buNone/>
            </a:pPr>
            <a:r>
              <a:rPr b="1"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本校(班)BYOD &amp; THSD推動成效</a:t>
            </a:r>
            <a:endParaRPr/>
          </a:p>
        </p:txBody>
      </p:sp>
      <p:sp>
        <p:nvSpPr>
          <p:cNvPr id="217" name="Google Shape;21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g333f5fbd3f7_0_209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05" name="Google Shape;605;g333f5fbd3f7_0_20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333f5fbd3f7_0_20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333f5fbd3f7_0_20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g333f5fbd3f7_0_209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33f5fbd3f7_0_209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333f5fbd3f7_0_209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11" name="Google Shape;611;g333f5fbd3f7_0_209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109-113年科技化評量通過率（</a:t>
            </a: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國語</a:t>
            </a: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12" name="Google Shape;612;g333f5fbd3f7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2713" y="1993800"/>
            <a:ext cx="7426576" cy="44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g333f5fbd3f7_0_221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18" name="Google Shape;618;g333f5fbd3f7_0_221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333f5fbd3f7_0_221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333f5fbd3f7_0_221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g333f5fbd3f7_0_221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33f5fbd3f7_0_221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33f5fbd3f7_0_221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24" name="Google Shape;624;g333f5fbd3f7_0_221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e度輔助與113年科技化評量成長測驗通過率的影響 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25" name="Google Shape;625;g333f5fbd3f7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5387" y="1993800"/>
            <a:ext cx="7441225" cy="45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g333f5fbd3f7_0_233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31" name="Google Shape;631;g333f5fbd3f7_0_23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g333f5fbd3f7_0_23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g333f5fbd3f7_0_23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g333f5fbd3f7_0_233"/>
          <p:cNvSpPr/>
          <p:nvPr/>
        </p:nvSpPr>
        <p:spPr>
          <a:xfrm>
            <a:off x="937630" y="217037"/>
            <a:ext cx="30885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數位學習成效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33f5fbd3f7_0_23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g333f5fbd3f7_0_233"/>
          <p:cNvSpPr txBox="1"/>
          <p:nvPr>
            <p:ph type="ctrTitle"/>
          </p:nvPr>
        </p:nvSpPr>
        <p:spPr>
          <a:xfrm>
            <a:off x="1364082" y="670829"/>
            <a:ext cx="96834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教育部AI學習平臺提升學習效率</a:t>
            </a:r>
            <a:endParaRPr sz="4400"/>
          </a:p>
        </p:txBody>
      </p:sp>
      <p:sp>
        <p:nvSpPr>
          <p:cNvPr id="637" name="Google Shape;637;g333f5fbd3f7_0_233"/>
          <p:cNvSpPr txBox="1"/>
          <p:nvPr>
            <p:ph idx="1" type="subTitle"/>
          </p:nvPr>
        </p:nvSpPr>
        <p:spPr>
          <a:xfrm>
            <a:off x="1674650" y="1504500"/>
            <a:ext cx="90801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zh-TW" sz="2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暑假期間因材網連續使用週數與通過率的表現 </a:t>
            </a:r>
            <a:endParaRPr b="1" sz="2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38" name="Google Shape;638;g333f5fbd3f7_0_233"/>
          <p:cNvGrpSpPr/>
          <p:nvPr/>
        </p:nvGrpSpPr>
        <p:grpSpPr>
          <a:xfrm>
            <a:off x="1364085" y="1993801"/>
            <a:ext cx="5579448" cy="3919955"/>
            <a:chOff x="3885475" y="1189000"/>
            <a:chExt cx="5087024" cy="3481001"/>
          </a:xfrm>
        </p:grpSpPr>
        <p:pic>
          <p:nvPicPr>
            <p:cNvPr id="639" name="Google Shape;639;g333f5fbd3f7_0_2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5475" y="1189000"/>
              <a:ext cx="5087024" cy="3481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g333f5fbd3f7_0_233"/>
            <p:cNvSpPr/>
            <p:nvPr/>
          </p:nvSpPr>
          <p:spPr>
            <a:xfrm>
              <a:off x="7475550" y="1804675"/>
              <a:ext cx="883200" cy="2810700"/>
            </a:xfrm>
            <a:prstGeom prst="rect">
              <a:avLst/>
            </a:pr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g333f5fbd3f7_0_233"/>
            <p:cNvSpPr/>
            <p:nvPr/>
          </p:nvSpPr>
          <p:spPr>
            <a:xfrm>
              <a:off x="7209150" y="2871350"/>
              <a:ext cx="304200" cy="181500"/>
            </a:xfrm>
            <a:prstGeom prst="rect">
              <a:avLst/>
            </a:prstGeom>
            <a:solidFill>
              <a:srgbClr val="FFFFFF">
                <a:alpha val="82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2" name="Google Shape;642;g333f5fbd3f7_0_233"/>
          <p:cNvSpPr txBox="1"/>
          <p:nvPr/>
        </p:nvSpPr>
        <p:spPr>
          <a:xfrm>
            <a:off x="7755350" y="2468475"/>
            <a:ext cx="3160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針對 2023 年 5 月科技化評量未通過的學生分析結果顯示，暑假期間穩定且</a:t>
            </a:r>
            <a:r>
              <a:rPr b="1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持續兩週左右的數位平臺學習</a:t>
            </a: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，對於學生的12月科技化評量</a:t>
            </a:r>
            <a:r>
              <a:rPr b="1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通過率具有明顯的正向提升效果 ，有效應對夏季失落的挑戰 </a:t>
            </a: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3"/>
          <p:cNvSpPr/>
          <p:nvPr/>
        </p:nvSpPr>
        <p:spPr>
          <a:xfrm>
            <a:off x="415788" y="219432"/>
            <a:ext cx="5580327" cy="489462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全國家長推廣研習及講師培訓架構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3"/>
          <p:cNvSpPr/>
          <p:nvPr/>
        </p:nvSpPr>
        <p:spPr>
          <a:xfrm>
            <a:off x="907155" y="5770237"/>
            <a:ext cx="5767379" cy="459890"/>
          </a:xfrm>
          <a:prstGeom prst="roundRect">
            <a:avLst>
              <a:gd fmla="val 16667" name="adj"/>
            </a:avLst>
          </a:prstGeom>
          <a:solidFill>
            <a:srgbClr val="974806"/>
          </a:solidFill>
          <a:ln cap="flat" cmpd="sng" w="9525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A1講師認證</a:t>
            </a:r>
            <a:endParaRPr b="0" i="0" sz="2000" u="none" cap="none" strike="noStrik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9" name="Google Shape;649;p23"/>
          <p:cNvSpPr/>
          <p:nvPr/>
        </p:nvSpPr>
        <p:spPr>
          <a:xfrm>
            <a:off x="903849" y="4831257"/>
            <a:ext cx="5767379" cy="8589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D、</a:t>
            </a: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親子科技輔助自主學習</a:t>
            </a: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講師實習</a:t>
            </a:r>
            <a:endParaRPr b="1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(12小時)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3"/>
          <p:cNvSpPr txBox="1"/>
          <p:nvPr>
            <p:ph idx="12" type="sldNum"/>
          </p:nvPr>
        </p:nvSpPr>
        <p:spPr>
          <a:xfrm>
            <a:off x="8191500" y="5609456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1" name="Google Shape;651;p23"/>
          <p:cNvSpPr/>
          <p:nvPr/>
        </p:nvSpPr>
        <p:spPr>
          <a:xfrm>
            <a:off x="5996115" y="3437004"/>
            <a:ext cx="2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3"/>
          <p:cNvSpPr/>
          <p:nvPr/>
        </p:nvSpPr>
        <p:spPr>
          <a:xfrm>
            <a:off x="417455" y="1837622"/>
            <a:ext cx="6740100" cy="4544700"/>
          </a:xfrm>
          <a:prstGeom prst="rect">
            <a:avLst/>
          </a:prstGeom>
          <a:solidFill>
            <a:srgbClr val="D8D8D8"/>
          </a:solidFill>
          <a:ln cap="flat" cmpd="sng" w="63500">
            <a:solidFill>
              <a:srgbClr val="395E89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3" name="Google Shape;653;p23"/>
          <p:cNvGrpSpPr/>
          <p:nvPr/>
        </p:nvGrpSpPr>
        <p:grpSpPr>
          <a:xfrm>
            <a:off x="370278" y="109488"/>
            <a:ext cx="11470838" cy="6355379"/>
            <a:chOff x="0" y="0"/>
            <a:chExt cx="13190936" cy="8584869"/>
          </a:xfrm>
        </p:grpSpPr>
        <p:sp>
          <p:nvSpPr>
            <p:cNvPr id="654" name="Google Shape;654;p23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23"/>
          <p:cNvSpPr/>
          <p:nvPr/>
        </p:nvSpPr>
        <p:spPr>
          <a:xfrm>
            <a:off x="370271" y="109500"/>
            <a:ext cx="5333100" cy="489600"/>
          </a:xfrm>
          <a:prstGeom prst="rect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全國家長推廣研習及講師培訓架構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838" y="637388"/>
            <a:ext cx="7902436" cy="57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975" y="3436988"/>
            <a:ext cx="2043025" cy="20680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23"/>
          <p:cNvSpPr txBox="1"/>
          <p:nvPr/>
        </p:nvSpPr>
        <p:spPr>
          <a:xfrm>
            <a:off x="6473375" y="5550125"/>
            <a:ext cx="253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zh-TW" sz="1700" u="none" cap="none" strike="noStrike">
                <a:solidFill>
                  <a:srgbClr val="05050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5g智慧學校推動計畫團隊-辦理全臺家長工作坊</a:t>
            </a:r>
            <a:endParaRPr b="1" i="0" sz="1700" u="none" cap="none" strike="noStrike">
              <a:solidFill>
                <a:srgbClr val="05050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0125" y="3391938"/>
            <a:ext cx="2166659" cy="2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23"/>
          <p:cNvSpPr txBox="1"/>
          <p:nvPr/>
        </p:nvSpPr>
        <p:spPr>
          <a:xfrm>
            <a:off x="9319625" y="56885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新竹市家長聯合會</a:t>
            </a:r>
            <a:endParaRPr b="1" i="0" sz="16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4"/>
          <p:cNvSpPr txBox="1"/>
          <p:nvPr>
            <p:ph type="title"/>
          </p:nvPr>
        </p:nvSpPr>
        <p:spPr>
          <a:xfrm>
            <a:off x="810569" y="2667000"/>
            <a:ext cx="10400356" cy="2359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親師合作規劃(範例)</a:t>
            </a:r>
            <a:endParaRPr sz="600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9" name="Google Shape;669;p24"/>
          <p:cNvSpPr txBox="1"/>
          <p:nvPr>
            <p:ph idx="12" type="sldNum"/>
          </p:nvPr>
        </p:nvSpPr>
        <p:spPr>
          <a:xfrm>
            <a:off x="8191500" y="5959078"/>
            <a:ext cx="2667000" cy="342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g2a8ef98996f_1_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75" name="Google Shape;675;g2a8ef98996f_1_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2a8ef98996f_1_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2a8ef98996f_1_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g2a8ef98996f_1_6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9" name="Google Shape;679;g2a8ef98996f_1_6"/>
          <p:cNvSpPr txBox="1"/>
          <p:nvPr>
            <p:ph type="ctrTitle"/>
          </p:nvPr>
        </p:nvSpPr>
        <p:spPr>
          <a:xfrm>
            <a:off x="1391075" y="771775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4500">
                <a:highlight>
                  <a:srgbClr val="FFFF00"/>
                </a:highlight>
              </a:rPr>
              <a:t>學校如何與家長建立共識？</a:t>
            </a:r>
            <a:endParaRPr b="1" sz="6300"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0" name="Google Shape;680;g2a8ef98996f_1_6"/>
          <p:cNvSpPr txBox="1"/>
          <p:nvPr>
            <p:ph type="ctrTitle"/>
          </p:nvPr>
        </p:nvSpPr>
        <p:spPr>
          <a:xfrm>
            <a:off x="1391088" y="1925276"/>
            <a:ext cx="96834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4800"/>
              <a:buChar char="●"/>
            </a:pPr>
            <a:r>
              <a:rPr b="1" lang="zh-TW" sz="4800"/>
              <a:t>用說的、宣講無感，</a:t>
            </a:r>
            <a:r>
              <a:rPr b="1" lang="zh-TW" sz="4800">
                <a:solidFill>
                  <a:srgbClr val="CC0000"/>
                </a:solidFill>
              </a:rPr>
              <a:t>邀請家長實際參與及操作</a:t>
            </a:r>
            <a:r>
              <a:rPr b="1" lang="zh-TW" sz="4800"/>
              <a:t>就對了!</a:t>
            </a:r>
            <a:endParaRPr b="1" sz="4800"/>
          </a:p>
          <a:p>
            <a:pPr indent="-4572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CC0000"/>
              </a:buClr>
              <a:buSzPts val="4800"/>
              <a:buChar char="●"/>
            </a:pPr>
            <a:r>
              <a:rPr b="1" lang="zh-TW" sz="4800"/>
              <a:t>以下2頁為優良親師合作案例。</a:t>
            </a:r>
            <a:br>
              <a:rPr b="1" lang="zh-TW" sz="4800"/>
            </a:br>
            <a:r>
              <a:rPr b="1" lang="zh-TW" sz="4800">
                <a:solidFill>
                  <a:srgbClr val="CC0000"/>
                </a:solidFill>
              </a:rPr>
              <a:t>請學校/教師參考編修，建立自校/班親師合作模式。</a:t>
            </a:r>
            <a:endParaRPr b="1" sz="4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g2a8ef98996f_1_35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86" name="Google Shape;686;g2a8ef98996f_1_3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a8ef98996f_1_3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a8ef98996f_1_3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g2a8ef98996f_1_35"/>
          <p:cNvSpPr txBox="1"/>
          <p:nvPr>
            <p:ph type="ctrTitle"/>
          </p:nvPr>
        </p:nvSpPr>
        <p:spPr>
          <a:xfrm>
            <a:off x="1364075" y="235000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宜蘭蘇澳國小(範例)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0" name="Google Shape;690;g2a8ef98996f_1_35"/>
          <p:cNvSpPr txBox="1"/>
          <p:nvPr/>
        </p:nvSpPr>
        <p:spPr>
          <a:xfrm>
            <a:off x="1364100" y="1080075"/>
            <a:ext cx="9793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1. 合作模式：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邀請家長一同組成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數位學習家庭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2. 諮詢模式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建立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FB社群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</a:t>
            </a:r>
            <a:r>
              <a:rPr b="1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家長大學伴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等。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輔助模式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b="0" i="0" sz="30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0000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定期辦理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校內家長研習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，邀請家長及孩子一同參與並實地操作。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(2) 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善用Line群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公告資訊、供家長即時提問及回報問題。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4. 分享模式：</a:t>
            </a:r>
            <a:endParaRPr b="1" i="0" sz="30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開設專屬該班的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FB社群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，讓家長能更清楚了解學生在校所做的課程與活動，實際參與學生學習狀況。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50000" lvl="0" marL="22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共好模式</a:t>
            </a:r>
            <a:r>
              <a:rPr b="0" i="0" lang="zh-TW" sz="30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編制並提供</a:t>
            </a:r>
            <a:r>
              <a:rPr b="1" i="0" lang="zh-TW" sz="30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家長大學伴手冊</a:t>
            </a:r>
            <a:r>
              <a:rPr b="0" i="0" lang="zh-TW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，邀請家長加入並善用因材網家長學伴功能。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a8ef98996f_1_35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1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Sample</a:t>
            </a:r>
            <a:endParaRPr b="0" i="0" sz="17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g2a8ef98996f_1_46"/>
          <p:cNvGrpSpPr/>
          <p:nvPr/>
        </p:nvGrpSpPr>
        <p:grpSpPr>
          <a:xfrm>
            <a:off x="921462" y="206926"/>
            <a:ext cx="10622661" cy="6355379"/>
            <a:chOff x="0" y="0"/>
            <a:chExt cx="13190936" cy="8584869"/>
          </a:xfrm>
        </p:grpSpPr>
        <p:sp>
          <p:nvSpPr>
            <p:cNvPr id="697" name="Google Shape;697;g2a8ef98996f_1_4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a8ef98996f_1_4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2a8ef98996f_1_4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0" name="Google Shape;700;g2a8ef98996f_1_46"/>
          <p:cNvSpPr/>
          <p:nvPr/>
        </p:nvSpPr>
        <p:spPr>
          <a:xfrm>
            <a:off x="370336" y="132599"/>
            <a:ext cx="1536900" cy="775500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1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Sample</a:t>
            </a:r>
            <a:endParaRPr b="0" i="0" sz="17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1" name="Google Shape;701;g2a8ef98996f_1_46"/>
          <p:cNvSpPr txBox="1"/>
          <p:nvPr>
            <p:ph type="ctrTitle"/>
          </p:nvPr>
        </p:nvSpPr>
        <p:spPr>
          <a:xfrm>
            <a:off x="1364075" y="235000"/>
            <a:ext cx="9683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宜蘭蘇澳國小(範例)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02" name="Google Shape;702;g2a8ef98996f_1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38" y="1066900"/>
            <a:ext cx="10550502" cy="528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g2a8ef98996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g2a8ef98996f_1_0"/>
          <p:cNvSpPr txBox="1"/>
          <p:nvPr>
            <p:ph type="title"/>
          </p:nvPr>
        </p:nvSpPr>
        <p:spPr>
          <a:xfrm>
            <a:off x="810569" y="2667000"/>
            <a:ext cx="104004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000"/>
              <a:buFont typeface="Microsoft JhengHei"/>
              <a:buNone/>
            </a:pPr>
            <a:r>
              <a:rPr lang="zh-TW" sz="60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sz="6000">
              <a:solidFill>
                <a:srgbClr val="0E937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9" name="Google Shape;709;g2a8ef98996f_1_0"/>
          <p:cNvSpPr txBox="1"/>
          <p:nvPr>
            <p:ph idx="12" type="sldNum"/>
          </p:nvPr>
        </p:nvSpPr>
        <p:spPr>
          <a:xfrm>
            <a:off x="8191500" y="5959078"/>
            <a:ext cx="26670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25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15" name="Google Shape;715;p2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25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19" name="Google Shape;719;p25"/>
          <p:cNvSpPr txBox="1"/>
          <p:nvPr>
            <p:ph idx="1" type="subTitle"/>
          </p:nvPr>
        </p:nvSpPr>
        <p:spPr>
          <a:xfrm>
            <a:off x="1375130" y="1459345"/>
            <a:ext cx="9683395" cy="4784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400"/>
              <a:buFont typeface="Noto Sans Symbols"/>
              <a:buChar char="◆"/>
            </a:pPr>
            <a:r>
              <a:rPr b="1" lang="zh-TW" sz="24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載具登記：</a:t>
            </a:r>
            <a:endParaRPr b="1" sz="240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(一)自帶載具基本規格要求(列表)。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(二)每部已登記載具將會被貼上印有其學生證號碼(或可識別)的標籤。標籤不能被移除或修改。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(三)如學生發現載具上的標籤遺失或損壞，學生可聯絡學校更換。如學生被發現於學校內使用未貼有標籤的載具，學校將通知家長親自取回有關載具。</a:t>
            </a:r>
            <a:endParaRPr sz="2200"/>
          </a:p>
          <a:p>
            <a:pPr indent="-534988" lvl="0" marL="534988" rtl="0" algn="l">
              <a:lnSpc>
                <a:spcPct val="16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(四)學生須妥善保管載具，不使用時應放於班級指定位置。學校強烈建議學生必須為其載具購置保護套以作保護之用。</a:t>
            </a:r>
            <a:endParaRPr sz="2200"/>
          </a:p>
        </p:txBody>
      </p:sp>
      <p:sp>
        <p:nvSpPr>
          <p:cNvPr id="720" name="Google Shape;720;p25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g2a102457006_0_0"/>
          <p:cNvGrpSpPr/>
          <p:nvPr/>
        </p:nvGrpSpPr>
        <p:grpSpPr>
          <a:xfrm>
            <a:off x="271462" y="251100"/>
            <a:ext cx="11648916" cy="6355379"/>
            <a:chOff x="0" y="0"/>
            <a:chExt cx="13190936" cy="8584869"/>
          </a:xfrm>
        </p:grpSpPr>
        <p:sp>
          <p:nvSpPr>
            <p:cNvPr id="223" name="Google Shape;223;g2a102457006_0_0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a102457006_0_0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2a102457006_0_0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g2a102457006_0_0"/>
          <p:cNvSpPr txBox="1"/>
          <p:nvPr>
            <p:ph idx="12" type="sldNum"/>
          </p:nvPr>
        </p:nvSpPr>
        <p:spPr>
          <a:xfrm>
            <a:off x="8610600" y="6203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g2a102457006_0_0"/>
          <p:cNvSpPr txBox="1"/>
          <p:nvPr/>
        </p:nvSpPr>
        <p:spPr>
          <a:xfrm>
            <a:off x="970722" y="259562"/>
            <a:ext cx="10250700" cy="9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本校(班)BYOD &amp; THSD推動成效</a:t>
            </a:r>
            <a:r>
              <a:rPr b="1" i="0" lang="zh-TW" sz="4000" u="none" cap="none" strike="noStrike">
                <a:solidFill>
                  <a:srgbClr val="EB8B8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(量化範例)</a:t>
            </a:r>
            <a:endParaRPr b="0" i="0" sz="4000" u="none" cap="none" strike="noStrike">
              <a:solidFill>
                <a:srgbClr val="EB8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2a102457006_0_0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475" y="1719549"/>
            <a:ext cx="5528499" cy="3418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g2a102457006_0_0"/>
          <p:cNvGraphicFramePr/>
          <p:nvPr/>
        </p:nvGraphicFramePr>
        <p:xfrm>
          <a:off x="729050" y="167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{4CB9C81C-D718-4927-8B12-8B936D84AB81}</a:tableStyleId>
              </a:tblPr>
              <a:tblGrid>
                <a:gridCol w="1012225"/>
                <a:gridCol w="1012225"/>
                <a:gridCol w="1012225"/>
                <a:gridCol w="1012225"/>
                <a:gridCol w="1012225"/>
              </a:tblGrid>
              <a:tr h="112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rgbClr val="008080"/>
                          </a:solidFill>
                        </a:rPr>
                        <a:t>(範例)</a:t>
                      </a:r>
                      <a:endParaRPr b="1" sz="2000" u="none" cap="none" strike="noStrike">
                        <a:solidFill>
                          <a:srgbClr val="008080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前測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後測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進步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幅度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BB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進步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lt1"/>
                          </a:solidFill>
                        </a:rPr>
                        <a:t>人數</a:t>
                      </a:r>
                      <a:endParaRPr b="1" sz="2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B4B7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A學科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60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FF9933"/>
                          </a:solidFill>
                        </a:rPr>
                        <a:t>(後測-</a:t>
                      </a:r>
                      <a:endParaRPr sz="2000" u="none" cap="none" strike="noStrike">
                        <a:solidFill>
                          <a:srgbClr val="FF993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FF9933"/>
                          </a:solidFill>
                        </a:rPr>
                        <a:t>前測)</a:t>
                      </a:r>
                      <a:endParaRPr sz="20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15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808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B學科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85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88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FF9933"/>
                          </a:solidFill>
                        </a:rPr>
                        <a:t>+3</a:t>
                      </a:r>
                      <a:endParaRPr sz="25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9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b="1" lang="zh-TW" sz="2500" u="none" cap="none" strike="noStrike">
                          <a:solidFill>
                            <a:schemeClr val="dk1"/>
                          </a:solidFill>
                        </a:rPr>
                        <a:t>C學科</a:t>
                      </a:r>
                      <a:endParaRPr b="1"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70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chemeClr val="dk1"/>
                          </a:solidFill>
                        </a:rPr>
                        <a:t>90</a:t>
                      </a:r>
                      <a:endParaRPr sz="25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FF9933"/>
                          </a:solidFill>
                        </a:rPr>
                        <a:t>+20</a:t>
                      </a:r>
                      <a:endParaRPr sz="2500" u="none" cap="none" strike="noStrike">
                        <a:solidFill>
                          <a:srgbClr val="FF9933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zh-TW" sz="2500" u="none" cap="none" strike="noStrike">
                          <a:solidFill>
                            <a:srgbClr val="EB8B8F"/>
                          </a:solidFill>
                        </a:rPr>
                        <a:t>23</a:t>
                      </a:r>
                      <a:endParaRPr sz="2500" u="none" cap="none" strike="noStrike">
                        <a:solidFill>
                          <a:srgbClr val="EB8B8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D4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EBB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26" name="Google Shape;726;p2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26"/>
          <p:cNvSpPr txBox="1"/>
          <p:nvPr>
            <p:ph idx="1" type="subTitle"/>
          </p:nvPr>
        </p:nvSpPr>
        <p:spPr>
          <a:xfrm>
            <a:off x="1144525" y="1191491"/>
            <a:ext cx="10340458" cy="53395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200"/>
              <a:buFont typeface="Noto Sans Symbols"/>
              <a:buChar char="◆"/>
            </a:pPr>
            <a:r>
              <a:rPr b="1" lang="zh-TW" sz="22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200"/>
              <a:buNone/>
            </a:pPr>
            <a:r>
              <a:rPr b="1" lang="zh-TW" sz="22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(一)在校使用</a:t>
            </a:r>
            <a:endParaRPr b="1" sz="2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(1)所有於學校使用的載具必須先經由學校登記，方可於學校內使用。</a:t>
            </a:r>
            <a:endParaRPr sz="2200"/>
          </a:p>
          <a:p>
            <a:pPr indent="-365125" lvl="0" marL="720725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(2)學校為學生預載日常學習應用程式，載具之應用程式均必須由學校同意後進行安裝，且禁止下載任何遊戲或非教學程式。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(3)須在師長及家長許可情況下，使用其載具作學科學習用途。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(4)進行課程時須依學校規定存放資料位置，如我的網路、Google雲端等。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(5)學校保留審查學生瀏覽不屬於教育類網站的權利。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(6)學生於課堂時間內只能在老師的監督下，使用學校認可及批准的載具。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(7)未經師長同意，不使用任何其他學生載具。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(8)學生只能在老師的允許下於學校使用電子郵件或其他通訊軟體。</a:t>
            </a:r>
            <a:endParaRPr sz="2200"/>
          </a:p>
          <a:p>
            <a:pPr indent="0" lvl="0" marL="357187" rtl="0" algn="l">
              <a:lnSpc>
                <a:spcPct val="12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(9)使用影音檔案時為避免干擾他人，應自備耳機，未經師長許可勿擴音播放。</a:t>
            </a:r>
            <a:endParaRPr sz="2200"/>
          </a:p>
        </p:txBody>
      </p:sp>
      <p:sp>
        <p:nvSpPr>
          <p:cNvPr id="730" name="Google Shape;730;p2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1" name="Google Shape;731;p26"/>
          <p:cNvSpPr txBox="1"/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i="0" sz="4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27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37" name="Google Shape;737;p27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0" name="Google Shape;740;p27"/>
          <p:cNvSpPr txBox="1"/>
          <p:nvPr>
            <p:ph idx="1" type="subTitle"/>
          </p:nvPr>
        </p:nvSpPr>
        <p:spPr>
          <a:xfrm>
            <a:off x="1375130" y="1687465"/>
            <a:ext cx="9683395" cy="4556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  <a:buFont typeface="Noto Sans Symbols"/>
              <a:buChar char="◆"/>
            </a:pPr>
            <a:r>
              <a:rPr b="1" lang="zh-TW" sz="28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3000"/>
              <a:buNone/>
            </a:pPr>
            <a:r>
              <a:rPr b="1" lang="zh-TW" sz="24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(二)在家使用</a:t>
            </a:r>
            <a:endParaRPr b="1"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539750" lvl="0" marL="8953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(1)家長如要安裝非學校預載之其他程式，須自行向校方申請並經其同意。</a:t>
            </a:r>
            <a:endParaRPr/>
          </a:p>
          <a:p>
            <a:pPr indent="0" lvl="0" marL="357187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(2)建議家長明確規範學生在家使用載具的時間及場域。</a:t>
            </a:r>
            <a:endParaRPr/>
          </a:p>
          <a:p>
            <a:pPr indent="-166687" lvl="0" marL="714375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1" name="Google Shape;741;p27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2" name="Google Shape;742;p27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48" name="Google Shape;748;p2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1" name="Google Shape;751;p28"/>
          <p:cNvSpPr txBox="1"/>
          <p:nvPr>
            <p:ph idx="1" type="subTitle"/>
          </p:nvPr>
        </p:nvSpPr>
        <p:spPr>
          <a:xfrm>
            <a:off x="1375130" y="1256145"/>
            <a:ext cx="9741893" cy="524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Font typeface="Noto Sans Symbols"/>
              <a:buChar char="◆"/>
            </a:pPr>
            <a:r>
              <a:rPr b="1" lang="zh-TW" sz="20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b="1" lang="zh-TW" sz="20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(三)設備管理</a:t>
            </a:r>
            <a:endParaRPr b="1"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b="1"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(1)無載具學生可以借用學校載具，於課堂使用或攜帶載具回家。學生應負擔載具保管責任，若非載具保固範圍之人為毀損，須負責修復或賠償。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(2)如果載具被惡意損壞、丟失或被盜造成無法歸還時，請務必立即通知教師/學校，依其嚴重性報案備查。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(3)借用學校載具須妥善保管，不可毀損標籤(如財產標籤、型號貼紙等)、不恣意改裝(如換殼、貼紙、其他裝飾品等)、或毀損(如屏幕破碎、外殼破裂、無法使用、水漬等)。</a:t>
            </a:r>
            <a:endParaRPr sz="2000"/>
          </a:p>
          <a:p>
            <a:pPr indent="-803275" lvl="0" marL="80327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None/>
            </a:pPr>
            <a:r>
              <a:rPr lang="zh-TW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(4)學生在校須使用學校無線網絡(Wi-Fi)，基於網路安全，學生不能使用有線網路連接其裝備至學校的網路。且未經師長同意不得使用個人電信網路(如：4G/5G)。</a:t>
            </a:r>
            <a:endParaRPr sz="2000"/>
          </a:p>
          <a:p>
            <a:pPr indent="0" lvl="0" marL="357187" rtl="0" algn="l">
              <a:lnSpc>
                <a:spcPct val="15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sz="2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52" name="Google Shape;752;p28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3" name="Google Shape;753;p28"/>
          <p:cNvSpPr txBox="1"/>
          <p:nvPr>
            <p:ph type="ctrTitle"/>
          </p:nvPr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9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759" name="Google Shape;759;p29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subTitle"/>
          </p:nvPr>
        </p:nvSpPr>
        <p:spPr>
          <a:xfrm>
            <a:off x="1375130" y="1274617"/>
            <a:ext cx="9890294" cy="5371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2000"/>
              <a:buFont typeface="Noto Sans Symbols"/>
              <a:buChar char="◆"/>
            </a:pPr>
            <a:r>
              <a:rPr b="1" lang="zh-TW" sz="2000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載具使用規定：</a:t>
            </a:r>
            <a:endParaRPr b="1" sz="2000">
              <a:solidFill>
                <a:srgbClr val="FF98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b="1" lang="zh-TW" sz="1600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(四)資訊安全</a:t>
            </a:r>
            <a:br>
              <a:rPr lang="zh-TW" sz="1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(1)學生必須遵守著作權法、個資法相關規定。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(2)學生不應與其他人分享個人用戶名稱和密碼，亦不可使用他人帳密登入其電子文件、電子郵件及其他電子通訊軟體。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(3)學生不能出版、瀏覽或散布非法資料，如騷擾、跟踪、恐嚇、威脅、人身攻擊、淫穢、褻瀆及粗俗語言等內容。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(4)未經師長許可，學生嚴禁一切錄影、錄音或拍照。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(5)學校將透過防火牆過濾學生從網路取得的資訊，避免學生接觸網路不當資訊。</a:t>
            </a:r>
            <a:endParaRPr sz="16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(6)當學生誤入不當網站或接收到不當資訊，應立即通知師長或學校資訊人員。若未盡通知義務，學校保留向該學生進行處分的權利。</a:t>
            </a:r>
            <a:endParaRPr sz="1600"/>
          </a:p>
          <a:p>
            <a:pPr indent="-803275" lvl="0" marL="803275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9880"/>
              </a:buClr>
              <a:buSzPts val="1600"/>
              <a:buNone/>
            </a:pPr>
            <a:r>
              <a:rPr lang="zh-TW" sz="1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(7)學校將保留一切監管、檢查、存取載具的權利，並透過校園智慧網路系統，儲存學生電子郵件及網路存取紀錄以用作為學校網路安全防範之用，學生使用校內網絡將受到監控。</a:t>
            </a:r>
            <a:endParaRPr sz="1600"/>
          </a:p>
        </p:txBody>
      </p:sp>
      <p:sp>
        <p:nvSpPr>
          <p:cNvPr id="763" name="Google Shape;763;p29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How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4" name="Google Shape;764;p29"/>
          <p:cNvSpPr txBox="1"/>
          <p:nvPr/>
        </p:nvSpPr>
        <p:spPr>
          <a:xfrm>
            <a:off x="1364082" y="234990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載具管理規定及同意書(範例)</a:t>
            </a:r>
            <a:endParaRPr b="1" i="0" sz="4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271462" y="251100"/>
            <a:ext cx="11649075" cy="6355799"/>
            <a:chOff x="0" y="0"/>
            <a:chExt cx="13190936" cy="8584869"/>
          </a:xfrm>
        </p:grpSpPr>
        <p:sp>
          <p:nvSpPr>
            <p:cNvPr id="235" name="Google Shape;235;p8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970722" y="259562"/>
            <a:ext cx="10250557" cy="97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本校(班)BYOD &amp; THSD推動成效</a:t>
            </a:r>
            <a:r>
              <a:rPr b="1" i="0" lang="zh-TW" sz="4000" u="none" cap="none" strike="noStrike">
                <a:solidFill>
                  <a:srgbClr val="EB8B8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(質化範例)</a:t>
            </a:r>
            <a:endParaRPr b="0" i="0" sz="4000" u="none" cap="none" strike="noStrike">
              <a:solidFill>
                <a:srgbClr val="EB8B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557269" y="1398717"/>
            <a:ext cx="5231486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557275" y="1050325"/>
            <a:ext cx="5224920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學習技能/數位應用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702750" y="1596075"/>
            <a:ext cx="4856700" cy="4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主動參與: </a:t>
            </a:r>
            <a:endParaRPr b="1" i="0" sz="1535" u="none" cap="none" strike="noStrike">
              <a:solidFill>
                <a:srgbClr val="4A86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(觀察學生在數位學習的情境下，是否更積極參與任務、討論、提問並參與小組活動。)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學習管理: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(觀察學生能否有效地利用數位工具或平台紀錄、追蹤自己的學習進度、保持任務進度和遵守截止日期的能力。)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合作學習: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(注意學生在小組合作的活動中的協作方式，包括運用數位工具共作、團隊合作、溝通和共同責任等方面。)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解決問題的方法: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(觀察學生在數位學習中遇到技術問題或挑戰時的處理方式。)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提問技巧: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(觀察學生是否提出與內容相關的深思疑問，這反映了他們的好奇心和參與度。)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組織能力: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(觀察學生如何組織他們的數位檔案、文件夾和資源。這可以反映他們組織和管理資源的能力。)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1" i="0" lang="zh-TW" sz="153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任務完成:</a:t>
            </a:r>
            <a:endParaRPr b="1" i="0" sz="153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b="0" i="0" lang="zh-TW" sz="133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(觀察學生在完成學習任務時，如何善用數位資源完成數位作業和任務的能力。)</a:t>
            </a:r>
            <a:endParaRPr b="0" i="0" sz="133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5900200" y="1398717"/>
            <a:ext cx="2760745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5900197" y="1050325"/>
            <a:ext cx="2760786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數位素養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5976975" y="1596074"/>
            <a:ext cx="2562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時間管理: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(注意學生數位學習期間的時間管理方式，包括他們使用數位工具的時長。)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適應能力: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(注意學生如何適應數位學習格式或工具的變化，展示他們在不同數位環境中的靈活性。)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數位公民: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觀察學生在線上論壇、聊天室或線上會議中的行為，尋找表現出尊重和積極數位公民意識的跡象。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8772323" y="1398717"/>
            <a:ext cx="2760745" cy="4829156"/>
          </a:xfrm>
          <a:custGeom>
            <a:rect b="b" l="l" r="r" t="t"/>
            <a:pathLst>
              <a:path extrusionOk="0" h="3085723" w="1838819">
                <a:moveTo>
                  <a:pt x="0" y="0"/>
                </a:moveTo>
                <a:lnTo>
                  <a:pt x="1838819" y="0"/>
                </a:lnTo>
                <a:lnTo>
                  <a:pt x="1838819" y="3085723"/>
                </a:lnTo>
                <a:lnTo>
                  <a:pt x="0" y="3085723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8772314" y="1050325"/>
            <a:ext cx="2760786" cy="43062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zh-TW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數位創新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2286000" y="5910625"/>
            <a:ext cx="874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(以上範例項目及事例說明，請依班級情況增減及編修)</a:t>
            </a:r>
            <a:endParaRPr b="1" i="0" sz="28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8871238" y="1581224"/>
            <a:ext cx="2562900" cy="4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數位創作: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(學生如何運用數位創造作品，如簡報製作、錄製剪輯影片或音檔、學生作品範例。)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1" i="0" lang="zh-TW" sz="1815" u="none" cap="none" strike="noStrike">
                <a:solidFill>
                  <a:srgbClr val="0080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數位展示能力:</a:t>
            </a:r>
            <a:endParaRPr b="1" i="0" sz="1815" u="none" cap="none" strike="noStrike">
              <a:solidFill>
                <a:srgbClr val="00808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b="0" i="0" lang="zh-TW" sz="1515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(觀察學生如何以數位方式呈現訊息，無論是通過簡報、錄音、影片還是其他多媒體格式。)</a:t>
            </a:r>
            <a:endParaRPr b="0" i="0" sz="1515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2852322" y="-2427757"/>
            <a:ext cx="7689619" cy="11773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4"/>
          <p:cNvSpPr txBox="1"/>
          <p:nvPr>
            <p:ph type="title"/>
          </p:nvPr>
        </p:nvSpPr>
        <p:spPr>
          <a:xfrm>
            <a:off x="695325" y="2667000"/>
            <a:ext cx="10515600" cy="11923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937B"/>
              </a:buClr>
              <a:buSzPts val="6600"/>
              <a:buFont typeface="Microsoft JhengHei"/>
              <a:buNone/>
            </a:pPr>
            <a:r>
              <a:rPr b="1" lang="zh-TW" sz="6600">
                <a:solidFill>
                  <a:srgbClr val="0E937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BYOD &amp; THSD介紹</a:t>
            </a:r>
            <a:endParaRPr/>
          </a:p>
        </p:txBody>
      </p:sp>
      <p:sp>
        <p:nvSpPr>
          <p:cNvPr id="256" name="Google Shape;25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5"/>
          <p:cNvGrpSpPr/>
          <p:nvPr/>
        </p:nvGrpSpPr>
        <p:grpSpPr>
          <a:xfrm>
            <a:off x="271462" y="251100"/>
            <a:ext cx="11648916" cy="6355379"/>
            <a:chOff x="0" y="0"/>
            <a:chExt cx="13190936" cy="8584869"/>
          </a:xfrm>
        </p:grpSpPr>
        <p:sp>
          <p:nvSpPr>
            <p:cNvPr id="262" name="Google Shape;262;p5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6" name="Google Shape;266;p5"/>
          <p:cNvSpPr txBox="1"/>
          <p:nvPr/>
        </p:nvSpPr>
        <p:spPr>
          <a:xfrm>
            <a:off x="1006049" y="186025"/>
            <a:ext cx="10250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b="1" i="0" lang="zh-TW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各國生生用平板政策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2925" y="1115450"/>
            <a:ext cx="4209225" cy="159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5825" y="4870575"/>
            <a:ext cx="4421200" cy="16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3450" y="2850975"/>
            <a:ext cx="4294199" cy="18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"/>
          <p:cNvSpPr txBox="1"/>
          <p:nvPr/>
        </p:nvSpPr>
        <p:spPr>
          <a:xfrm>
            <a:off x="206988" y="6525113"/>
            <a:ext cx="11848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資料來源：Ministry of Education Singapore (2020). </a:t>
            </a:r>
            <a:r>
              <a:rPr b="0" i="1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Wellness for Your Child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zh-TW" sz="700" u="none" cap="none" strike="noStrike">
                <a:solidFill>
                  <a:schemeClr val="dk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zh-TW" sz="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https://www.moe.gov.sg/-/media/files/parent-kit/cyber-wellness-for-your-child.pdf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교육부(2023).</a:t>
            </a:r>
            <a:r>
              <a:rPr b="1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인공지능을 활용한 교육현장의 변화! 디지털 기반 교육혁신 핵심내용은</a:t>
            </a: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?. https://www.moe.go.kr/boardCnts/viewRenew.do?m=0315&amp;s=moe&amp;page=1&amp;boardID=72771&amp;boardSeq=94547&amp;lev=0&amp;opType=N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zh-TW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745300" y="4870575"/>
            <a:ext cx="6627600" cy="159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三、韓國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一生一載具(預計2027年全面到位）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先進科技強化學校數位混成學習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87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藉由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人工智慧提供學生個人化學習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745300" y="2836725"/>
            <a:ext cx="6627600" cy="188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二、新加坡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學生自備載具(BYOD)</a:t>
            </a: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，補助200新幣(約4,700臺幣)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應用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科技提升學生自主學習及溝通合作能力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科技進行學生為中心的評量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745325" y="1115450"/>
            <a:ext cx="6627600" cy="159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400" u="none" cap="none" strike="noStrike">
                <a:solidFill>
                  <a:srgbClr val="7534E6"/>
                </a:solidFill>
                <a:latin typeface="Arial"/>
                <a:ea typeface="Arial"/>
                <a:cs typeface="Arial"/>
                <a:sym typeface="Arial"/>
              </a:rPr>
              <a:t> 一、日本GIGA計畫</a:t>
            </a:r>
            <a:endParaRPr b="1" i="0" sz="2400" u="none" cap="none" strike="noStrike">
              <a:solidFill>
                <a:srgbClr val="7534E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2021年達一生一載具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數位學習輔助系統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運用</a:t>
            </a:r>
            <a:r>
              <a:rPr b="1" i="0" lang="zh-TW" sz="2000" u="none" cap="none" strike="noStrike">
                <a:solidFill>
                  <a:srgbClr val="EE4C3C"/>
                </a:solidFill>
                <a:latin typeface="Arial"/>
                <a:ea typeface="Arial"/>
                <a:cs typeface="Arial"/>
                <a:sym typeface="Arial"/>
              </a:rPr>
              <a:t>人工智慧改善個人化數位學習</a:t>
            </a:r>
            <a:endParaRPr b="1" i="0" sz="2000" u="none" cap="none" strike="noStrike">
              <a:solidFill>
                <a:srgbClr val="EE4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"/>
          <p:cNvGrpSpPr/>
          <p:nvPr/>
        </p:nvGrpSpPr>
        <p:grpSpPr>
          <a:xfrm>
            <a:off x="276225" y="206926"/>
            <a:ext cx="11649075" cy="6355799"/>
            <a:chOff x="0" y="0"/>
            <a:chExt cx="13190936" cy="8584869"/>
          </a:xfrm>
        </p:grpSpPr>
        <p:sp>
          <p:nvSpPr>
            <p:cNvPr id="279" name="Google Shape;279;p4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4"/>
          <p:cNvSpPr txBox="1"/>
          <p:nvPr/>
        </p:nvSpPr>
        <p:spPr>
          <a:xfrm>
            <a:off x="491960" y="1026488"/>
            <a:ext cx="10993022" cy="583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教科文組織會員國政府及其他利益攸關方的建議</a:t>
            </a:r>
            <a:endParaRPr b="1" i="0" sz="2800" u="none" cap="none" strike="noStrike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在益處明顯大於風險的情況下支持開發以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人工智慧技術為基礎的教育和培訓新模式，並藉助人工智慧工具提供個性化終身學習系統，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實現人人皆學、處處能學、時時可學。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適時考慮使用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相關數據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來推動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循證政</a:t>
            </a:r>
            <a:endParaRPr b="1" i="0" sz="2800" u="sng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策規劃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的發展。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360363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■"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確保人工智慧技術的使用旨在賦予教師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權能，而非取代教師，制定適當的能力</a:t>
            </a:r>
            <a:endParaRPr b="1" i="0" sz="2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建設方案，</a:t>
            </a: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提高教師使用人工智慧系統</a:t>
            </a:r>
            <a:endParaRPr b="1" i="0" sz="2800" u="sng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i="0" lang="zh-TW" sz="28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工作的能力</a:t>
            </a:r>
            <a:r>
              <a:rPr b="1" i="0" lang="zh-TW" sz="2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"/>
          <p:cNvSpPr txBox="1"/>
          <p:nvPr/>
        </p:nvSpPr>
        <p:spPr>
          <a:xfrm>
            <a:off x="863192" y="165555"/>
            <a:ext cx="1025055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icrosoft JhengHei"/>
              <a:buNone/>
            </a:pPr>
            <a:r>
              <a:rPr b="1" i="0" lang="zh-TW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教科文組織2019年首度發表關於人工智慧與教育的共識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404" y="2854276"/>
            <a:ext cx="5760439" cy="317475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847188" y="5894101"/>
            <a:ext cx="57604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JhengHei"/>
              <a:buNone/>
            </a:pPr>
            <a:r>
              <a:rPr b="0" i="0" lang="zh-TW" sz="1200" u="sng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https://zh.unesco.org/news/jiao-ke-wen-zu-zhi-fa-biao-shou-ge-guan-yu-ren-gong-zhi-neng-yu-jiao-yu-gong-shi</a:t>
            </a:r>
            <a:endParaRPr b="0" i="0" sz="12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EAD1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6"/>
          <p:cNvGrpSpPr/>
          <p:nvPr/>
        </p:nvGrpSpPr>
        <p:grpSpPr>
          <a:xfrm>
            <a:off x="921462" y="206926"/>
            <a:ext cx="10622838" cy="6355799"/>
            <a:chOff x="0" y="0"/>
            <a:chExt cx="13190936" cy="8584869"/>
          </a:xfrm>
        </p:grpSpPr>
        <p:sp>
          <p:nvSpPr>
            <p:cNvPr id="292" name="Google Shape;292;p6"/>
            <p:cNvSpPr/>
            <p:nvPr/>
          </p:nvSpPr>
          <p:spPr>
            <a:xfrm>
              <a:off x="92710" y="293370"/>
              <a:ext cx="13085526" cy="8278799"/>
            </a:xfrm>
            <a:custGeom>
              <a:rect b="b" l="l" r="r" t="t"/>
              <a:pathLst>
                <a:path extrusionOk="0" h="8278799" w="13085526">
                  <a:moveTo>
                    <a:pt x="0" y="8224189"/>
                  </a:moveTo>
                  <a:lnTo>
                    <a:pt x="0" y="8278799"/>
                  </a:lnTo>
                  <a:lnTo>
                    <a:pt x="13085526" y="8278799"/>
                  </a:lnTo>
                  <a:lnTo>
                    <a:pt x="13085526" y="54610"/>
                  </a:lnTo>
                  <a:lnTo>
                    <a:pt x="13030917" y="0"/>
                  </a:lnTo>
                  <a:lnTo>
                    <a:pt x="13030917" y="822418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350" y="11430"/>
              <a:ext cx="13110927" cy="8493429"/>
            </a:xfrm>
            <a:custGeom>
              <a:rect b="b" l="l" r="r" t="t"/>
              <a:pathLst>
                <a:path extrusionOk="0" h="8493429" w="13110927">
                  <a:moveTo>
                    <a:pt x="12840416" y="0"/>
                  </a:moveTo>
                  <a:lnTo>
                    <a:pt x="0" y="1270"/>
                  </a:lnTo>
                  <a:lnTo>
                    <a:pt x="0" y="8493429"/>
                  </a:lnTo>
                  <a:lnTo>
                    <a:pt x="13109657" y="8493429"/>
                  </a:lnTo>
                  <a:lnTo>
                    <a:pt x="13110927" y="2667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0" y="0"/>
              <a:ext cx="13190936" cy="8584869"/>
            </a:xfrm>
            <a:custGeom>
              <a:rect b="b" l="l" r="r" t="t"/>
              <a:pathLst>
                <a:path extrusionOk="0" h="8584869" w="13190936">
                  <a:moveTo>
                    <a:pt x="13123627" y="275590"/>
                  </a:moveTo>
                  <a:lnTo>
                    <a:pt x="13123627" y="275590"/>
                  </a:lnTo>
                  <a:lnTo>
                    <a:pt x="13122357" y="274320"/>
                  </a:lnTo>
                  <a:lnTo>
                    <a:pt x="12986466" y="138430"/>
                  </a:lnTo>
                  <a:lnTo>
                    <a:pt x="12919156" y="71120"/>
                  </a:lnTo>
                  <a:lnTo>
                    <a:pt x="12848037" y="0"/>
                  </a:lnTo>
                  <a:lnTo>
                    <a:pt x="0" y="0"/>
                  </a:lnTo>
                  <a:lnTo>
                    <a:pt x="0" y="8517559"/>
                  </a:lnTo>
                  <a:lnTo>
                    <a:pt x="80010" y="8517559"/>
                  </a:lnTo>
                  <a:lnTo>
                    <a:pt x="80010" y="8584869"/>
                  </a:lnTo>
                  <a:lnTo>
                    <a:pt x="13190936" y="8584869"/>
                  </a:lnTo>
                  <a:lnTo>
                    <a:pt x="13190936" y="342900"/>
                  </a:lnTo>
                  <a:lnTo>
                    <a:pt x="13123627" y="275590"/>
                  </a:lnTo>
                  <a:close/>
                  <a:moveTo>
                    <a:pt x="12851847" y="21590"/>
                  </a:moveTo>
                  <a:lnTo>
                    <a:pt x="12977576" y="146050"/>
                  </a:lnTo>
                  <a:lnTo>
                    <a:pt x="13102036" y="270510"/>
                  </a:lnTo>
                  <a:lnTo>
                    <a:pt x="12851847" y="270510"/>
                  </a:lnTo>
                  <a:lnTo>
                    <a:pt x="12851847" y="21590"/>
                  </a:lnTo>
                  <a:close/>
                  <a:moveTo>
                    <a:pt x="12700" y="8504859"/>
                  </a:moveTo>
                  <a:lnTo>
                    <a:pt x="12700" y="12700"/>
                  </a:lnTo>
                  <a:lnTo>
                    <a:pt x="12839147" y="12700"/>
                  </a:lnTo>
                  <a:lnTo>
                    <a:pt x="12839147" y="278130"/>
                  </a:lnTo>
                  <a:cubicBezTo>
                    <a:pt x="12839147" y="281940"/>
                    <a:pt x="12841686" y="284480"/>
                    <a:pt x="12845497" y="284480"/>
                  </a:cubicBezTo>
                  <a:lnTo>
                    <a:pt x="13110927" y="284480"/>
                  </a:lnTo>
                  <a:lnTo>
                    <a:pt x="13110927" y="8504859"/>
                  </a:lnTo>
                  <a:lnTo>
                    <a:pt x="12700" y="8504859"/>
                  </a:lnTo>
                  <a:close/>
                  <a:moveTo>
                    <a:pt x="13178236" y="8572169"/>
                  </a:moveTo>
                  <a:lnTo>
                    <a:pt x="92710" y="8572169"/>
                  </a:lnTo>
                  <a:lnTo>
                    <a:pt x="92710" y="8517559"/>
                  </a:lnTo>
                  <a:lnTo>
                    <a:pt x="13123627" y="8517559"/>
                  </a:lnTo>
                  <a:lnTo>
                    <a:pt x="13123627" y="293370"/>
                  </a:lnTo>
                  <a:lnTo>
                    <a:pt x="13178236" y="347980"/>
                  </a:lnTo>
                  <a:lnTo>
                    <a:pt x="13178236" y="8572169"/>
                  </a:lnTo>
                  <a:close/>
                </a:path>
              </a:pathLst>
            </a:custGeom>
            <a:solidFill>
              <a:srgbClr val="443B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6"/>
          <p:cNvSpPr txBox="1"/>
          <p:nvPr>
            <p:ph type="ctrTitle"/>
          </p:nvPr>
        </p:nvSpPr>
        <p:spPr>
          <a:xfrm>
            <a:off x="1364082" y="613679"/>
            <a:ext cx="9683394" cy="1378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icrosoft JhengHei"/>
              <a:buNone/>
            </a:pPr>
            <a:r>
              <a:rPr b="1"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BYOD &amp; THSD是甚麼?</a:t>
            </a:r>
            <a:endParaRPr b="1"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96" name="Google Shape;296;p6"/>
          <p:cNvGrpSpPr/>
          <p:nvPr/>
        </p:nvGrpSpPr>
        <p:grpSpPr>
          <a:xfrm>
            <a:off x="1279249" y="2248973"/>
            <a:ext cx="4768496" cy="3285051"/>
            <a:chOff x="1375128" y="3376552"/>
            <a:chExt cx="4768496" cy="2676443"/>
          </a:xfrm>
        </p:grpSpPr>
        <p:sp>
          <p:nvSpPr>
            <p:cNvPr id="297" name="Google Shape;297;p6"/>
            <p:cNvSpPr/>
            <p:nvPr/>
          </p:nvSpPr>
          <p:spPr>
            <a:xfrm>
              <a:off x="1375129" y="3559532"/>
              <a:ext cx="4768495" cy="2493463"/>
            </a:xfrm>
            <a:custGeom>
              <a:rect b="b" l="l" r="r" t="t"/>
              <a:pathLst>
                <a:path extrusionOk="0" h="3085723" w="1838819">
                  <a:moveTo>
                    <a:pt x="0" y="0"/>
                  </a:moveTo>
                  <a:lnTo>
                    <a:pt x="1838819" y="0"/>
                  </a:lnTo>
                  <a:lnTo>
                    <a:pt x="1838819" y="3085723"/>
                  </a:lnTo>
                  <a:lnTo>
                    <a:pt x="0" y="3085723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1375128" y="3376552"/>
              <a:ext cx="4768496" cy="774648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5CF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6"/>
          <p:cNvGrpSpPr/>
          <p:nvPr/>
        </p:nvGrpSpPr>
        <p:grpSpPr>
          <a:xfrm>
            <a:off x="6278980" y="2271654"/>
            <a:ext cx="4768496" cy="3262368"/>
            <a:chOff x="6290030" y="3413902"/>
            <a:chExt cx="4768496" cy="2639093"/>
          </a:xfrm>
        </p:grpSpPr>
        <p:sp>
          <p:nvSpPr>
            <p:cNvPr id="300" name="Google Shape;300;p6"/>
            <p:cNvSpPr/>
            <p:nvPr/>
          </p:nvSpPr>
          <p:spPr>
            <a:xfrm>
              <a:off x="6290030" y="3559532"/>
              <a:ext cx="4768495" cy="2493463"/>
            </a:xfrm>
            <a:custGeom>
              <a:rect b="b" l="l" r="r" t="t"/>
              <a:pathLst>
                <a:path extrusionOk="0" h="3085723" w="1838819">
                  <a:moveTo>
                    <a:pt x="0" y="0"/>
                  </a:moveTo>
                  <a:lnTo>
                    <a:pt x="1838819" y="0"/>
                  </a:lnTo>
                  <a:lnTo>
                    <a:pt x="1838819" y="3085723"/>
                  </a:lnTo>
                  <a:lnTo>
                    <a:pt x="0" y="3085723"/>
                  </a:lnTo>
                  <a:close/>
                </a:path>
              </a:pathLst>
            </a:custGeom>
            <a:solidFill>
              <a:srgbClr val="FFFF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6290030" y="3413902"/>
              <a:ext cx="4768496" cy="769149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5CFC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6"/>
          <p:cNvSpPr txBox="1"/>
          <p:nvPr/>
        </p:nvSpPr>
        <p:spPr>
          <a:xfrm>
            <a:off x="1586919" y="3357905"/>
            <a:ext cx="4322813" cy="198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簡稱</a:t>
            </a:r>
            <a:r>
              <a:rPr b="1" i="0" lang="zh-TW" sz="2600" u="none" cap="none" strike="noStrike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BYOD</a:t>
            </a:r>
            <a:endParaRPr b="0" i="0" sz="2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全班50%以上</a:t>
            </a:r>
            <a:r>
              <a:rPr b="1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學生帶自家載具到校</a:t>
            </a: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</a:t>
            </a:r>
            <a:br>
              <a:rPr b="1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2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(其他學生使用公用載具)</a:t>
            </a:r>
            <a:endParaRPr b="0" i="0" sz="2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1602278" y="2414326"/>
            <a:ext cx="4312567" cy="73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6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自帶載具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6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Bring Your Own Devices</a:t>
            </a:r>
            <a:endParaRPr b="1" i="0" sz="2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" name="Google Shape;304;p6"/>
          <p:cNvSpPr txBox="1"/>
          <p:nvPr/>
        </p:nvSpPr>
        <p:spPr>
          <a:xfrm>
            <a:off x="6273384" y="2319279"/>
            <a:ext cx="4774092" cy="877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平板帶回家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Take Home Student Devices </a:t>
            </a:r>
            <a:endParaRPr b="0" i="0" sz="2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6499023" y="3428999"/>
            <a:ext cx="4322813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簡稱</a:t>
            </a:r>
            <a:r>
              <a:rPr b="1" i="0" lang="zh-TW" sz="2600" u="none" cap="none" strike="noStrike">
                <a:solidFill>
                  <a:srgbClr val="FF98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THSD</a:t>
            </a:r>
            <a:endParaRPr b="0" i="0" sz="2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班級學生</a:t>
            </a:r>
            <a:r>
              <a:rPr b="1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攜帶學校公用載具回家</a:t>
            </a:r>
            <a:r>
              <a:rPr b="0" i="0" lang="zh-TW" sz="2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進行學習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370336" y="132599"/>
            <a:ext cx="1536841" cy="775404"/>
          </a:xfrm>
          <a:prstGeom prst="ellipse">
            <a:avLst/>
          </a:prstGeom>
          <a:solidFill>
            <a:srgbClr val="F2B4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What</a:t>
            </a:r>
            <a:endParaRPr b="0" i="0" sz="2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2022-08-18T02:43:07Z</dcterms:created>
  <dc:creator>K C</dc:creator>
</cp:coreProperties>
</file>