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62" r:id="rId1"/>
    <p:sldMasterId id="2147483681" r:id="rId2"/>
  </p:sldMasterIdLst>
  <p:notesMasterIdLst>
    <p:notesMasterId r:id="rId10"/>
  </p:notesMasterIdLst>
  <p:handoutMasterIdLst>
    <p:handoutMasterId r:id="rId11"/>
  </p:handoutMasterIdLst>
  <p:sldIdLst>
    <p:sldId id="2765" r:id="rId3"/>
    <p:sldId id="2752" r:id="rId4"/>
    <p:sldId id="2766" r:id="rId5"/>
    <p:sldId id="2767" r:id="rId6"/>
    <p:sldId id="2768" r:id="rId7"/>
    <p:sldId id="2769" r:id="rId8"/>
    <p:sldId id="2771" r:id="rId9"/>
  </p:sldIdLst>
  <p:sldSz cx="6858000" cy="9906000" type="A4"/>
  <p:notesSz cx="6807200" cy="99393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937B"/>
    <a:srgbClr val="3376D9"/>
    <a:srgbClr val="B8E3EA"/>
    <a:srgbClr val="541944"/>
    <a:srgbClr val="FFFFFF"/>
    <a:srgbClr val="2669CC"/>
    <a:srgbClr val="1E53A2"/>
    <a:srgbClr val="4D89DE"/>
    <a:srgbClr val="33B0E9"/>
    <a:srgbClr val="3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2" autoAdjust="0"/>
    <p:restoredTop sz="94660"/>
  </p:normalViewPr>
  <p:slideViewPr>
    <p:cSldViewPr snapToGrid="0">
      <p:cViewPr>
        <p:scale>
          <a:sx n="100" d="100"/>
          <a:sy n="100" d="100"/>
        </p:scale>
        <p:origin x="1158" y="72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13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0.emf"/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3" y="4"/>
            <a:ext cx="2950529" cy="497525"/>
          </a:xfrm>
          <a:prstGeom prst="rect">
            <a:avLst/>
          </a:prstGeom>
        </p:spPr>
        <p:txBody>
          <a:bodyPr vert="horz" lIns="91532" tIns="45764" rIns="91532" bIns="45764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5083" y="4"/>
            <a:ext cx="2950529" cy="497525"/>
          </a:xfrm>
          <a:prstGeom prst="rect">
            <a:avLst/>
          </a:prstGeom>
        </p:spPr>
        <p:txBody>
          <a:bodyPr vert="horz" lIns="91532" tIns="45764" rIns="91532" bIns="45764" rtlCol="0"/>
          <a:lstStyle>
            <a:lvl1pPr algn="r">
              <a:defRPr sz="1200"/>
            </a:lvl1pPr>
          </a:lstStyle>
          <a:p>
            <a:fld id="{C8AB80FD-78CC-4B2B-B2EF-7ACDE4F2F12B}" type="datetimeFigureOut">
              <a:rPr lang="zh-TW" altLang="en-US" smtClean="0"/>
              <a:t>2022/7/11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3" y="9441818"/>
            <a:ext cx="2950529" cy="497525"/>
          </a:xfrm>
          <a:prstGeom prst="rect">
            <a:avLst/>
          </a:prstGeom>
        </p:spPr>
        <p:txBody>
          <a:bodyPr vert="horz" lIns="91532" tIns="45764" rIns="91532" bIns="45764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5083" y="9441818"/>
            <a:ext cx="2950529" cy="497525"/>
          </a:xfrm>
          <a:prstGeom prst="rect">
            <a:avLst/>
          </a:prstGeom>
        </p:spPr>
        <p:txBody>
          <a:bodyPr vert="horz" lIns="91532" tIns="45764" rIns="91532" bIns="45764" rtlCol="0" anchor="b"/>
          <a:lstStyle>
            <a:lvl1pPr algn="r">
              <a:defRPr sz="1200"/>
            </a:lvl1pPr>
          </a:lstStyle>
          <a:p>
            <a:fld id="{5761451E-98E7-41BB-9A9E-E5328114FA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3625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2950529" cy="497525"/>
          </a:xfrm>
          <a:prstGeom prst="rect">
            <a:avLst/>
          </a:prstGeom>
        </p:spPr>
        <p:txBody>
          <a:bodyPr vert="horz" lIns="91514" tIns="45754" rIns="91514" bIns="45754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5083" y="4"/>
            <a:ext cx="2950529" cy="497525"/>
          </a:xfrm>
          <a:prstGeom prst="rect">
            <a:avLst/>
          </a:prstGeom>
        </p:spPr>
        <p:txBody>
          <a:bodyPr vert="horz" lIns="91514" tIns="45754" rIns="91514" bIns="45754" rtlCol="0"/>
          <a:lstStyle>
            <a:lvl1pPr algn="r">
              <a:defRPr sz="1200"/>
            </a:lvl1pPr>
          </a:lstStyle>
          <a:p>
            <a:fld id="{8812078A-847B-431D-A25D-45169A2605AC}" type="datetimeFigureOut">
              <a:rPr lang="zh-TW" altLang="en-US" smtClean="0"/>
              <a:t>2022/7/11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244725" y="1244600"/>
            <a:ext cx="231775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14" tIns="45754" rIns="91514" bIns="45754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409" y="4782907"/>
            <a:ext cx="5446396" cy="3913425"/>
          </a:xfrm>
          <a:prstGeom prst="rect">
            <a:avLst/>
          </a:prstGeom>
        </p:spPr>
        <p:txBody>
          <a:bodyPr vert="horz" lIns="91514" tIns="45754" rIns="91514" bIns="45754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5" y="9441818"/>
            <a:ext cx="2950529" cy="497525"/>
          </a:xfrm>
          <a:prstGeom prst="rect">
            <a:avLst/>
          </a:prstGeom>
        </p:spPr>
        <p:txBody>
          <a:bodyPr vert="horz" lIns="91514" tIns="45754" rIns="91514" bIns="45754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5083" y="9441818"/>
            <a:ext cx="2950529" cy="497525"/>
          </a:xfrm>
          <a:prstGeom prst="rect">
            <a:avLst/>
          </a:prstGeom>
        </p:spPr>
        <p:txBody>
          <a:bodyPr vert="horz" lIns="91514" tIns="45754" rIns="91514" bIns="45754" rtlCol="0" anchor="b"/>
          <a:lstStyle>
            <a:lvl1pPr algn="r">
              <a:defRPr sz="1200"/>
            </a:lvl1pPr>
          </a:lstStyle>
          <a:p>
            <a:fld id="{7AD2714A-D231-4346-A260-EF06A44078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806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2082" y="2091266"/>
            <a:ext cx="6272953" cy="285411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350"/>
              </a:spcBef>
              <a:buNone/>
              <a:defRPr sz="225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1125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2pPr>
            <a:lvl3pPr marL="130271" indent="0">
              <a:buNone/>
              <a:defRPr sz="1125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3pPr>
            <a:lvl4pPr marL="256973" indent="0">
              <a:buNone/>
              <a:defRPr sz="1125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4pPr>
            <a:lvl5pPr marL="389922" indent="0">
              <a:buNone/>
              <a:defRPr sz="1125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3702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68908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BAAD-7476-414C-B105-1DA9148DC3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478569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BAAD-7476-414C-B105-1DA9148DC3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444833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BAAD-7476-414C-B105-1DA9148DC3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4078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BAAD-7476-414C-B105-1DA9148DC3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2531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BAAD-7476-414C-B105-1DA9148DC3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1663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BAAD-7476-414C-B105-1DA9148DC3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2913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BAAD-7476-414C-B105-1DA9148DC3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9122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BAAD-7476-414C-B105-1DA9148DC3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1994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" y="0"/>
            <a:ext cx="6857755" cy="990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4878" y="2579075"/>
            <a:ext cx="6094755" cy="1440394"/>
          </a:xfrm>
        </p:spPr>
        <p:txBody>
          <a:bodyPr anchor="b" anchorCtr="0"/>
          <a:lstStyle>
            <a:lvl1pPr>
              <a:defRPr sz="4050" spc="-84" baseline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2024" y="4406994"/>
            <a:ext cx="6094755" cy="72019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pc="-39" baseline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11/25/2013</a:t>
            </a:r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355" y="9025467"/>
            <a:ext cx="1002186" cy="59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5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" y="0"/>
            <a:ext cx="6857755" cy="990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7829" y="2680149"/>
            <a:ext cx="6110387" cy="1760482"/>
          </a:xfrm>
        </p:spPr>
        <p:txBody>
          <a:bodyPr anchor="b" anchorCtr="0"/>
          <a:lstStyle>
            <a:lvl1pPr>
              <a:defRPr sz="4950" spc="-169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355" y="9025467"/>
            <a:ext cx="1002186" cy="59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3824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" y="1"/>
            <a:ext cx="6857877" cy="9906176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24" y="4232892"/>
            <a:ext cx="6857877" cy="1440394"/>
          </a:xfrm>
        </p:spPr>
        <p:txBody>
          <a:bodyPr anchor="b" anchorCtr="0"/>
          <a:lstStyle>
            <a:lvl1pPr algn="ctr">
              <a:defRPr sz="3375" spc="-84" baseline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26" y="201789"/>
            <a:ext cx="565071" cy="3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5410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1508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6E5D48-3118-456C-909C-815C7DE38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B62A450-2C7A-4BDB-80F8-05C0178B8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294" y="2171588"/>
            <a:ext cx="6274740" cy="296970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630109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BAAD-7476-414C-B105-1DA9148DC3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398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BAAD-7476-414C-B105-1DA9148DC3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981601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BAAD-7476-414C-B105-1DA9148DC3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897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2082" y="330203"/>
            <a:ext cx="6272953" cy="108029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92970" y="2091269"/>
            <a:ext cx="6274740" cy="29697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25" y="200180"/>
            <a:ext cx="566120" cy="33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41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transition>
    <p:fade/>
  </p:transition>
  <p:hf hdr="0" ftr="0" dt="0"/>
  <p:txStyles>
    <p:titleStyle>
      <a:lvl1pPr algn="l" defTabSz="513927" rtl="0" eaLnBrk="1" latinLnBrk="0" hangingPunct="1">
        <a:lnSpc>
          <a:spcPct val="90000"/>
        </a:lnSpc>
        <a:spcBef>
          <a:spcPct val="0"/>
        </a:spcBef>
        <a:buNone/>
        <a:defRPr lang="en-US" sz="3038" b="0" kern="1200" cap="none" spc="-56" baseline="0" dirty="0" smtClean="0">
          <a:ln w="3175">
            <a:noFill/>
          </a:ln>
          <a:solidFill>
            <a:srgbClr val="FF0000"/>
          </a:solidFill>
          <a:effectLst/>
          <a:latin typeface="+mj-lt"/>
          <a:ea typeface="+mn-ea"/>
          <a:cs typeface="Arial" charset="0"/>
        </a:defRPr>
      </a:lvl1pPr>
    </p:titleStyle>
    <p:bodyStyle>
      <a:lvl1pPr marL="190945" marR="0" indent="-190945" algn="l" defTabSz="51392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80000"/>
        <a:buFont typeface="Arial" pitchFamily="34" charset="0"/>
        <a:buChar char="•"/>
        <a:tabLst/>
        <a:defRPr sz="2025" kern="1200" spc="-39" baseline="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322109" marR="0" indent="-131164" algn="l" defTabSz="51392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/>
        <a:defRPr sz="1350" kern="1200" spc="0" baseline="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448812" marR="0" indent="-126703" algn="l" defTabSz="51392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>
          <a:tab pos="448812" algn="l"/>
        </a:tabLst>
        <a:defRPr sz="1350" kern="1200" spc="0" baseline="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579083" marR="0" indent="-130271" algn="l" defTabSz="51392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/>
        <a:defRPr sz="1125" kern="1200" spc="0" baseline="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705786" marR="0" indent="-126703" algn="l" defTabSz="51392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>
          <a:tab pos="705786" algn="l"/>
        </a:tabLst>
        <a:defRPr sz="1125" kern="1200" spc="0" baseline="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1413298" indent="-128482" algn="l" defTabSz="513927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0261" indent="-128482" algn="l" defTabSz="513927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7224" indent="-128482" algn="l" defTabSz="513927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4188" indent="-128482" algn="l" defTabSz="513927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392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6964" algn="l" defTabSz="51392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3927" algn="l" defTabSz="51392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0890" algn="l" defTabSz="51392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7853" algn="l" defTabSz="51392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4816" algn="l" defTabSz="51392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1779" algn="l" defTabSz="51392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798742" algn="l" defTabSz="51392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5706" algn="l" defTabSz="51392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11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1.e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e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0.emf"/><Relationship Id="rId4" Type="http://schemas.openxmlformats.org/officeDocument/2006/relationships/image" Target="../media/image7.e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3.emf"/><Relationship Id="rId9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4.bin"/><Relationship Id="rId10" Type="http://schemas.openxmlformats.org/officeDocument/2006/relationships/oleObject" Target="../embeddings/oleObject17.bin"/><Relationship Id="rId4" Type="http://schemas.openxmlformats.org/officeDocument/2006/relationships/image" Target="../media/image21.emf"/><Relationship Id="rId9" Type="http://schemas.openxmlformats.org/officeDocument/2006/relationships/oleObject" Target="../embeddings/oleObject1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AD13499-323C-4388-8C53-BC6A1A82A4F6}"/>
              </a:ext>
            </a:extLst>
          </p:cNvPr>
          <p:cNvSpPr/>
          <p:nvPr/>
        </p:nvSpPr>
        <p:spPr>
          <a:xfrm>
            <a:off x="0" y="565777"/>
            <a:ext cx="6858000" cy="9071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79420" marR="541020" indent="-2619375" algn="ctr">
              <a:lnSpc>
                <a:spcPct val="92000"/>
              </a:lnSpc>
              <a:spcBef>
                <a:spcPts val="145"/>
              </a:spcBef>
              <a:spcAft>
                <a:spcPts val="0"/>
              </a:spcAft>
            </a:pPr>
            <a:r>
              <a:rPr lang="zh-TW" altLang="zh-TW" sz="2000" b="1" spc="-5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「推動中小學數位學習精進方案」</a:t>
            </a:r>
            <a:endParaRPr lang="en-US" altLang="zh-TW" sz="2000" b="1" spc="-5" dirty="0"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endParaRPr>
          </a:p>
          <a:p>
            <a:pPr marL="2979420" marR="541020" indent="-2619375" algn="ctr">
              <a:lnSpc>
                <a:spcPct val="92000"/>
              </a:lnSpc>
              <a:spcBef>
                <a:spcPts val="145"/>
              </a:spcBef>
              <a:spcAft>
                <a:spcPts val="0"/>
              </a:spcAft>
            </a:pPr>
            <a:r>
              <a:rPr lang="zh-TW" altLang="zh-TW" sz="2000" b="1" spc="-5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學習載具與行動充電車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-</a:t>
            </a:r>
            <a:r>
              <a:rPr lang="zh-TW" altLang="zh-TW" sz="2000" b="1" spc="-5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查驗及驗收說明</a:t>
            </a:r>
            <a:endParaRPr lang="zh-TW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endParaRPr>
          </a:p>
          <a:p>
            <a:pPr marL="539115" marR="271145">
              <a:lnSpc>
                <a:spcPct val="116000"/>
              </a:lnSpc>
              <a:spcBef>
                <a:spcPts val="265"/>
              </a:spcBef>
              <a:spcAft>
                <a:spcPts val="0"/>
              </a:spcAft>
            </a:pPr>
            <a:endParaRPr lang="en-US" altLang="zh-TW" sz="1600" b="1" dirty="0">
              <a:solidFill>
                <a:srgbClr val="0E937B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endParaRPr>
          </a:p>
          <a:p>
            <a:pPr marL="539115" marR="271145">
              <a:lnSpc>
                <a:spcPct val="116000"/>
              </a:lnSpc>
              <a:spcBef>
                <a:spcPts val="265"/>
              </a:spcBef>
              <a:spcAft>
                <a:spcPts val="0"/>
              </a:spcAft>
            </a:pPr>
            <a:r>
              <a:rPr lang="zh-TW" altLang="en-US" sz="1600" b="1" dirty="0">
                <a:solidFill>
                  <a:srgbClr val="0E93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一、</a:t>
            </a:r>
            <a:r>
              <a:rPr lang="en-US" altLang="zh-TW" sz="1600" b="1" dirty="0">
                <a:solidFill>
                  <a:srgbClr val="0E93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111/6/30 </a:t>
            </a:r>
            <a:r>
              <a:rPr lang="zh-TW" altLang="zh-TW" sz="1600" b="1" dirty="0">
                <a:solidFill>
                  <a:srgbClr val="0E93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前應完成交貨</a:t>
            </a:r>
            <a:endParaRPr lang="zh-TW" altLang="zh-TW" sz="1600" dirty="0">
              <a:solidFill>
                <a:srgbClr val="0E937B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endParaRPr>
          </a:p>
          <a:p>
            <a:pPr marL="539115" marR="416560">
              <a:lnSpc>
                <a:spcPct val="116000"/>
              </a:lnSpc>
              <a:spcBef>
                <a:spcPts val="265"/>
              </a:spcBef>
              <a:spcAft>
                <a:spcPts val="0"/>
              </a:spcAft>
              <a:tabLst>
                <a:tab pos="6031230" algn="l"/>
                <a:tab pos="6301105" algn="l"/>
              </a:tabLst>
            </a:pPr>
            <a:r>
              <a:rPr lang="zh-TW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下訂機關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(</a:t>
            </a:r>
            <a:r>
              <a:rPr lang="zh-TW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學校、縣市政府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)</a:t>
            </a:r>
            <a:r>
              <a:rPr lang="zh-TW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確認交貨數量、規格等與訂單明細內容相符後，完成查驗表單並核章。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endParaRPr>
          </a:p>
          <a:p>
            <a:pPr marL="539115" marR="416560" algn="r">
              <a:lnSpc>
                <a:spcPct val="116000"/>
              </a:lnSpc>
              <a:spcBef>
                <a:spcPts val="265"/>
              </a:spcBef>
              <a:spcAft>
                <a:spcPts val="0"/>
              </a:spcAft>
              <a:tabLst>
                <a:tab pos="6031230" algn="l"/>
                <a:tab pos="6301105" algn="l"/>
              </a:tabLst>
            </a:pP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&lt;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查驗單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&gt;</a:t>
            </a:r>
            <a:endParaRPr lang="zh-TW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endParaRPr>
          </a:p>
          <a:p>
            <a:pPr marL="628015" marR="361315" indent="-88900">
              <a:lnSpc>
                <a:spcPct val="116000"/>
              </a:lnSpc>
              <a:spcBef>
                <a:spcPts val="265"/>
              </a:spcBef>
              <a:spcAft>
                <a:spcPts val="0"/>
              </a:spcAft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 </a:t>
            </a:r>
            <a:endParaRPr lang="zh-TW" altLang="zh-TW" sz="1600" dirty="0"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endParaRPr>
          </a:p>
          <a:p>
            <a:pPr marL="628015" marR="361315" indent="-88900">
              <a:lnSpc>
                <a:spcPct val="116000"/>
              </a:lnSpc>
              <a:spcBef>
                <a:spcPts val="265"/>
              </a:spcBef>
              <a:spcAft>
                <a:spcPts val="0"/>
              </a:spcAft>
            </a:pPr>
            <a:r>
              <a:rPr lang="zh-TW" altLang="en-US" sz="1600" b="1" dirty="0">
                <a:solidFill>
                  <a:srgbClr val="0E93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二、</a:t>
            </a:r>
            <a:r>
              <a:rPr lang="en-US" altLang="zh-TW" sz="1600" b="1" dirty="0">
                <a:solidFill>
                  <a:srgbClr val="0E93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111/7/31 </a:t>
            </a:r>
            <a:r>
              <a:rPr lang="zh-TW" altLang="zh-TW" sz="1600" b="1" dirty="0">
                <a:solidFill>
                  <a:srgbClr val="0E93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前應完成履約</a:t>
            </a:r>
            <a:endParaRPr lang="zh-TW" altLang="zh-TW" sz="1600" dirty="0">
              <a:solidFill>
                <a:srgbClr val="0E937B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endParaRPr>
          </a:p>
          <a:p>
            <a:pPr marL="539115" marR="361315" indent="1270">
              <a:lnSpc>
                <a:spcPct val="116000"/>
              </a:lnSpc>
              <a:spcBef>
                <a:spcPts val="265"/>
              </a:spcBef>
              <a:spcAft>
                <a:spcPts val="0"/>
              </a:spcAft>
            </a:pPr>
            <a:r>
              <a:rPr lang="zh-TW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下訂機關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(</a:t>
            </a:r>
            <a:r>
              <a:rPr lang="zh-TW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學校、縣市政府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)</a:t>
            </a:r>
            <a:r>
              <a:rPr lang="zh-TW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確認履約內容無誤後，完成驗收表單並核章。</a:t>
            </a:r>
          </a:p>
          <a:p>
            <a:pPr marL="180340" marR="1270" indent="359410">
              <a:lnSpc>
                <a:spcPct val="116000"/>
              </a:lnSpc>
              <a:spcBef>
                <a:spcPts val="265"/>
              </a:spcBef>
            </a:pPr>
            <a:r>
              <a:rPr lang="zh-TW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▼學習載具管理系統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(MDM)</a:t>
            </a:r>
            <a:r>
              <a:rPr lang="zh-TW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驗收條件之建議（詳附件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1</a:t>
            </a:r>
            <a:r>
              <a:rPr lang="zh-TW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）</a:t>
            </a:r>
            <a:r>
              <a:rPr lang="zh-TW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。</a:t>
            </a:r>
          </a:p>
          <a:p>
            <a:pPr marL="358775" marR="1270" indent="361315">
              <a:lnSpc>
                <a:spcPct val="116000"/>
              </a:lnSpc>
              <a:spcBef>
                <a:spcPts val="265"/>
              </a:spcBef>
              <a:spcAft>
                <a:spcPts val="0"/>
              </a:spcAft>
            </a:pP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1. .MDM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能適用於學習載具作業系統並有助於數位學習與教學的進行。</a:t>
            </a:r>
          </a:p>
          <a:p>
            <a:pPr marL="358775" marR="1270" indent="361315">
              <a:lnSpc>
                <a:spcPct val="116000"/>
              </a:lnSpc>
              <a:spcBef>
                <a:spcPts val="265"/>
              </a:spcBef>
              <a:spcAft>
                <a:spcPts val="0"/>
              </a:spcAft>
            </a:pP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2. </a:t>
            </a:r>
            <a:r>
              <a:rPr lang="zh-TW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提供教育部函復所採購的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MDM</a:t>
            </a:r>
            <a:r>
              <a:rPr lang="zh-TW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廠商之認證公文。</a:t>
            </a:r>
          </a:p>
          <a:p>
            <a:pPr marR="1270" indent="719455">
              <a:lnSpc>
                <a:spcPct val="116000"/>
              </a:lnSpc>
              <a:spcBef>
                <a:spcPts val="265"/>
              </a:spcBef>
              <a:spcAft>
                <a:spcPts val="0"/>
              </a:spcAft>
            </a:pP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3. </a:t>
            </a:r>
            <a:r>
              <a:rPr lang="zh-TW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學習載具開機後會看到本計畫的桌面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&amp;</a:t>
            </a:r>
            <a:r>
              <a:rPr lang="zh-TW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資料夾。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endParaRPr>
          </a:p>
          <a:p>
            <a:pPr marR="1270" indent="719455">
              <a:lnSpc>
                <a:spcPct val="116000"/>
              </a:lnSpc>
              <a:spcBef>
                <a:spcPts val="265"/>
              </a:spcBef>
              <a:spcAft>
                <a:spcPts val="0"/>
              </a:spcAft>
            </a:pP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4.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 廠商提供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MDM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應符合相關資安規定。</a:t>
            </a:r>
            <a:endParaRPr lang="zh-TW" altLang="zh-TW" sz="1400" dirty="0"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endParaRPr>
          </a:p>
          <a:p>
            <a:pPr marR="1270" indent="719455">
              <a:lnSpc>
                <a:spcPct val="116000"/>
              </a:lnSpc>
              <a:spcBef>
                <a:spcPts val="265"/>
              </a:spcBef>
              <a:spcAft>
                <a:spcPts val="0"/>
              </a:spcAft>
            </a:pP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5. </a:t>
            </a:r>
            <a:r>
              <a:rPr lang="zh-TW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提供所採購的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MDM</a:t>
            </a:r>
            <a:r>
              <a:rPr lang="zh-TW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授權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 4 </a:t>
            </a:r>
            <a:r>
              <a:rPr lang="zh-TW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年佐證資料。</a:t>
            </a:r>
          </a:p>
          <a:p>
            <a:pPr marL="180340" marR="631190" indent="359410">
              <a:lnSpc>
                <a:spcPct val="116000"/>
              </a:lnSpc>
              <a:spcBef>
                <a:spcPts val="265"/>
              </a:spcBef>
              <a:spcAft>
                <a:spcPts val="0"/>
              </a:spcAft>
            </a:pPr>
            <a:r>
              <a:rPr lang="zh-TW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▼學習載具及充電車雷射標籤粘貼位置說明（詳附件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2</a:t>
            </a:r>
            <a:r>
              <a:rPr lang="zh-TW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）。</a:t>
            </a:r>
            <a:endPara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endParaRPr>
          </a:p>
          <a:p>
            <a:pPr marL="180340" marR="631190" indent="359410" algn="r">
              <a:lnSpc>
                <a:spcPct val="116000"/>
              </a:lnSpc>
              <a:spcBef>
                <a:spcPts val="265"/>
              </a:spcBef>
            </a:pPr>
            <a:r>
              <a:rPr lang="zh-TW" altLang="en-US" sz="9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（開啓縮圖檔案方式：選取圖片</a:t>
            </a:r>
            <a:r>
              <a:rPr lang="en-US" altLang="zh-TW" sz="9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9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點選二下</a:t>
            </a:r>
            <a:r>
              <a:rPr lang="zh-TW" altLang="en-US" sz="9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&lt;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驗收單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&gt;</a:t>
            </a:r>
          </a:p>
          <a:p>
            <a:pPr marL="180340" marR="631190" indent="359410">
              <a:lnSpc>
                <a:spcPct val="116000"/>
              </a:lnSpc>
              <a:spcBef>
                <a:spcPts val="265"/>
              </a:spcBef>
              <a:spcAft>
                <a:spcPts val="0"/>
              </a:spcAft>
            </a:pPr>
            <a:endPara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endParaRPr>
          </a:p>
          <a:p>
            <a:pPr marL="628015" marR="361315" indent="-88900">
              <a:lnSpc>
                <a:spcPct val="116000"/>
              </a:lnSpc>
              <a:spcBef>
                <a:spcPts val="265"/>
              </a:spcBef>
            </a:pPr>
            <a:r>
              <a:rPr lang="zh-TW" altLang="en-US" sz="1600" b="1" dirty="0">
                <a:solidFill>
                  <a:srgbClr val="0E93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三、延遲交貨處理：</a:t>
            </a:r>
            <a:endParaRPr lang="en-US" altLang="zh-TW" sz="1600" b="1" dirty="0">
              <a:solidFill>
                <a:srgbClr val="0E937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14375" marR="631190" indent="-176213">
              <a:lnSpc>
                <a:spcPct val="116000"/>
              </a:lnSpc>
              <a:spcBef>
                <a:spcPts val="265"/>
              </a:spcBef>
            </a:pP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廠商的貨全都交貨了，即可於查驗後向本部請撥第一期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60%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經費。若廠商也已完成第二期驗收項目，可一併請第一、二期的經費。</a:t>
            </a:r>
          </a:p>
          <a:p>
            <a:pPr marL="714375" marR="631190" indent="-176213">
              <a:lnSpc>
                <a:spcPct val="116000"/>
              </a:lnSpc>
              <a:spcBef>
                <a:spcPts val="265"/>
              </a:spcBef>
              <a:spcAft>
                <a:spcPts val="0"/>
              </a:spcAft>
            </a:pP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2.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若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A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廠商的貨仍有部分未到貨，則先都不撥款，要待貨全部交齊後才能扣除違約金撥付。</a:t>
            </a:r>
          </a:p>
          <a:p>
            <a:pPr marL="714375" marR="631190" indent="-176213">
              <a:lnSpc>
                <a:spcPct val="116000"/>
              </a:lnSpc>
              <a:spcBef>
                <a:spcPts val="265"/>
              </a:spcBef>
            </a:pP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請確實紀錄各校延遲交貨的數量與交貨日期，才能計算違約金。違約金的計算方式，後續會再提供計算式。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14375" marR="631190" indent="-176213">
              <a:lnSpc>
                <a:spcPct val="116000"/>
              </a:lnSpc>
              <a:spcBef>
                <a:spcPts val="265"/>
              </a:spcBef>
            </a:pP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4.6/30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需填寫一張準時交貨的查驗表。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14375" marR="631190" indent="-176213">
              <a:lnSpc>
                <a:spcPct val="116000"/>
              </a:lnSpc>
              <a:spcBef>
                <a:spcPts val="265"/>
              </a:spcBef>
            </a:pP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延遲交貨數量，每收到一次貨就需填寫一張查驗表，以計算延遲日數。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14375" marR="631190" indent="-176213">
              <a:lnSpc>
                <a:spcPct val="116000"/>
              </a:lnSpc>
              <a:spcBef>
                <a:spcPts val="265"/>
              </a:spcBef>
            </a:pPr>
            <a:r>
              <a:rPr lang="en-US" altLang="zh-TW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請注意：廠商提供的查驗單與驗收單內容，應與本部版本所列項目相符，可在項目後加註交付的內容</a:t>
            </a:r>
            <a:r>
              <a:rPr lang="en-US" altLang="zh-TW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</a:t>
            </a:r>
            <a:r>
              <a:rPr lang="en-US" altLang="zh-TW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文件名稱</a:t>
            </a:r>
            <a:r>
              <a:rPr lang="en-US" altLang="zh-TW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14375" marR="631190" indent="-176213">
              <a:lnSpc>
                <a:spcPct val="116000"/>
              </a:lnSpc>
              <a:spcBef>
                <a:spcPts val="265"/>
              </a:spcBef>
            </a:pPr>
            <a:endParaRPr lang="en-US" altLang="zh-TW" sz="1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" name="物件 1">
            <a:extLst>
              <a:ext uri="{FF2B5EF4-FFF2-40B4-BE49-F238E27FC236}">
                <a16:creationId xmlns:a16="http://schemas.microsoft.com/office/drawing/2014/main" id="{17613B20-1696-4D9F-93E7-98B2034D6C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0847693"/>
              </p:ext>
            </p:extLst>
          </p:nvPr>
        </p:nvGraphicFramePr>
        <p:xfrm>
          <a:off x="4700954" y="2116860"/>
          <a:ext cx="848526" cy="1200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name="Acrobat Document" r:id="rId3" imgW="5667198" imgH="8020037" progId="Acrobat.Document.DC">
                  <p:embed/>
                </p:oleObj>
              </mc:Choice>
              <mc:Fallback>
                <p:oleObj name="Acrobat Document" r:id="rId3" imgW="5667198" imgH="802003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00954" y="2116860"/>
                        <a:ext cx="848526" cy="1200771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物件 2">
            <a:extLst>
              <a:ext uri="{FF2B5EF4-FFF2-40B4-BE49-F238E27FC236}">
                <a16:creationId xmlns:a16="http://schemas.microsoft.com/office/drawing/2014/main" id="{EAA826DA-5A6A-46A9-9526-DFBF1E7701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7056828"/>
              </p:ext>
            </p:extLst>
          </p:nvPr>
        </p:nvGraphicFramePr>
        <p:xfrm>
          <a:off x="5372779" y="4378703"/>
          <a:ext cx="935415" cy="1323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Acrobat Document" r:id="rId5" imgW="5667198" imgH="8020037" progId="Acrobat.Document.DC">
                  <p:embed/>
                </p:oleObj>
              </mc:Choice>
              <mc:Fallback>
                <p:oleObj name="Acrobat Document" r:id="rId5" imgW="5667198" imgH="802003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72779" y="4378703"/>
                        <a:ext cx="935415" cy="1323730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4468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D6F19C3-D2A8-4F73-99EC-1CA56DCDF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BAAD-7476-414C-B105-1DA9148DC31B}" type="slidenum">
              <a:rPr lang="zh-TW" altLang="en-US" smtClean="0"/>
              <a:t>2</a:t>
            </a:fld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64850A8-3238-439C-B28F-FCEB26B73064}"/>
              </a:ext>
            </a:extLst>
          </p:cNvPr>
          <p:cNvSpPr txBox="1"/>
          <p:nvPr/>
        </p:nvSpPr>
        <p:spPr>
          <a:xfrm>
            <a:off x="340733" y="912422"/>
            <a:ext cx="5676338" cy="1396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1.MDM</a:t>
            </a:r>
            <a:r>
              <a:rPr lang="zh-TW" altLang="zh-TW" sz="2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能適用於學習載具作業系統並有助於數位學習與教學的進行。</a:t>
            </a:r>
            <a:endParaRPr lang="en-US" altLang="zh-TW" sz="20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endParaRPr lang="en-US" altLang="zh-TW" sz="1013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iPad</a:t>
            </a:r>
            <a:r>
              <a:rPr lang="zh-TW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</a:t>
            </a:r>
            <a:endParaRPr lang="en-US" altLang="zh-TW" sz="1400" b="1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en-US" altLang="zh-TW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zh-TW" altLang="en-US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MDM</a:t>
            </a:r>
            <a:r>
              <a:rPr lang="zh-TW" altLang="en-US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型錄                                                                     </a:t>
            </a:r>
            <a:r>
              <a:rPr lang="en-US" altLang="zh-TW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(2)MDM</a:t>
            </a:r>
            <a:r>
              <a:rPr lang="zh-TW" altLang="en-US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採購授權</a:t>
            </a:r>
            <a:endParaRPr lang="zh-TW" altLang="zh-TW" sz="1050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endParaRPr lang="zh-TW" altLang="en-US" sz="1013" dirty="0"/>
          </a:p>
        </p:txBody>
      </p:sp>
      <p:graphicFrame>
        <p:nvGraphicFramePr>
          <p:cNvPr id="6" name="物件 5">
            <a:extLst>
              <a:ext uri="{FF2B5EF4-FFF2-40B4-BE49-F238E27FC236}">
                <a16:creationId xmlns:a16="http://schemas.microsoft.com/office/drawing/2014/main" id="{FFD51897-20FC-4C3D-BE97-EC8AE38D78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1351743"/>
              </p:ext>
            </p:extLst>
          </p:nvPr>
        </p:nvGraphicFramePr>
        <p:xfrm>
          <a:off x="2446092" y="7459001"/>
          <a:ext cx="1543050" cy="1997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0" name="Acrobat Document" r:id="rId3" imgW="5829257" imgH="7543568" progId="Acrobat.Document.DC">
                  <p:embed/>
                </p:oleObj>
              </mc:Choice>
              <mc:Fallback>
                <p:oleObj name="Acrobat Document" r:id="rId3" imgW="5829257" imgH="7543568" progId="Acrobat.Document.DC">
                  <p:embed/>
                  <p:pic>
                    <p:nvPicPr>
                      <p:cNvPr id="6" name="物件 5">
                        <a:extLst>
                          <a:ext uri="{FF2B5EF4-FFF2-40B4-BE49-F238E27FC236}">
                            <a16:creationId xmlns:a16="http://schemas.microsoft.com/office/drawing/2014/main" id="{FFD51897-20FC-4C3D-BE97-EC8AE38D78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46092" y="7459001"/>
                        <a:ext cx="1543050" cy="1997127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標題 1">
            <a:extLst>
              <a:ext uri="{FF2B5EF4-FFF2-40B4-BE49-F238E27FC236}">
                <a16:creationId xmlns:a16="http://schemas.microsoft.com/office/drawing/2014/main" id="{299F253A-D828-4243-8B7A-577BBC489A1A}"/>
              </a:ext>
            </a:extLst>
          </p:cNvPr>
          <p:cNvSpPr txBox="1">
            <a:spLocks/>
          </p:cNvSpPr>
          <p:nvPr/>
        </p:nvSpPr>
        <p:spPr>
          <a:xfrm>
            <a:off x="298995" y="430868"/>
            <a:ext cx="6260009" cy="398625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2250" dirty="0">
                <a:solidFill>
                  <a:srgbClr val="0E937B"/>
                </a:solidFill>
              </a:rPr>
              <a:t>MDM</a:t>
            </a:r>
            <a:r>
              <a:rPr lang="zh-TW" altLang="en-US" sz="2250" dirty="0">
                <a:solidFill>
                  <a:srgbClr val="0E937B"/>
                </a:solidFill>
              </a:rPr>
              <a:t>驗收條件說明</a:t>
            </a:r>
          </a:p>
        </p:txBody>
      </p:sp>
      <p:graphicFrame>
        <p:nvGraphicFramePr>
          <p:cNvPr id="8" name="物件 7">
            <a:extLst>
              <a:ext uri="{FF2B5EF4-FFF2-40B4-BE49-F238E27FC236}">
                <a16:creationId xmlns:a16="http://schemas.microsoft.com/office/drawing/2014/main" id="{FE337400-67DE-47FA-9BF3-436241210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2645282"/>
              </p:ext>
            </p:extLst>
          </p:nvPr>
        </p:nvGraphicFramePr>
        <p:xfrm>
          <a:off x="1906420" y="2172396"/>
          <a:ext cx="1426235" cy="2012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1" name="Acrobat Document" r:id="rId5" imgW="5143196" imgH="9143961" progId="Acrobat.Document.DC">
                  <p:embed/>
                </p:oleObj>
              </mc:Choice>
              <mc:Fallback>
                <p:oleObj name="Acrobat Document" r:id="rId5" imgW="5143196" imgH="914396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06420" y="2172396"/>
                        <a:ext cx="1426235" cy="2012626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物件 12">
            <a:extLst>
              <a:ext uri="{FF2B5EF4-FFF2-40B4-BE49-F238E27FC236}">
                <a16:creationId xmlns:a16="http://schemas.microsoft.com/office/drawing/2014/main" id="{9831A3C0-2F4E-42DC-8B46-81D919B7FD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3084163"/>
              </p:ext>
            </p:extLst>
          </p:nvPr>
        </p:nvGraphicFramePr>
        <p:xfrm>
          <a:off x="414599" y="7456845"/>
          <a:ext cx="1519759" cy="1999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" name="Acrobat Document" r:id="rId7" imgW="5829257" imgH="7543568" progId="Acrobat.Document.DC">
                  <p:embed/>
                </p:oleObj>
              </mc:Choice>
              <mc:Fallback>
                <p:oleObj name="Acrobat Document" r:id="rId7" imgW="5829257" imgH="7543568" progId="Acrobat.Document.DC">
                  <p:embed/>
                  <p:pic>
                    <p:nvPicPr>
                      <p:cNvPr id="7" name="物件 6">
                        <a:extLst>
                          <a:ext uri="{FF2B5EF4-FFF2-40B4-BE49-F238E27FC236}">
                            <a16:creationId xmlns:a16="http://schemas.microsoft.com/office/drawing/2014/main" id="{536A72BC-89E1-4D8F-B053-BDEEE81287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4599" y="7456845"/>
                        <a:ext cx="1519759" cy="199928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物件 13">
            <a:extLst>
              <a:ext uri="{FF2B5EF4-FFF2-40B4-BE49-F238E27FC236}">
                <a16:creationId xmlns:a16="http://schemas.microsoft.com/office/drawing/2014/main" id="{AE844438-1152-461A-8107-C4C895AA45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3224734"/>
              </p:ext>
            </p:extLst>
          </p:nvPr>
        </p:nvGraphicFramePr>
        <p:xfrm>
          <a:off x="5121572" y="2166886"/>
          <a:ext cx="1491160" cy="1999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3" name="Acrobat Document" r:id="rId9" imgW="5667198" imgH="8020037" progId="Acrobat.Document.DC">
                  <p:embed/>
                </p:oleObj>
              </mc:Choice>
              <mc:Fallback>
                <p:oleObj name="Acrobat Document" r:id="rId9" imgW="5667198" imgH="8020037" progId="Acrobat.Document.DC">
                  <p:embed/>
                  <p:pic>
                    <p:nvPicPr>
                      <p:cNvPr id="6" name="物件 5">
                        <a:extLst>
                          <a:ext uri="{FF2B5EF4-FFF2-40B4-BE49-F238E27FC236}">
                            <a16:creationId xmlns:a16="http://schemas.microsoft.com/office/drawing/2014/main" id="{F4997C41-4C93-49D4-849A-7809D34E26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21572" y="2166886"/>
                        <a:ext cx="1491160" cy="199988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物件 1">
            <a:extLst>
              <a:ext uri="{FF2B5EF4-FFF2-40B4-BE49-F238E27FC236}">
                <a16:creationId xmlns:a16="http://schemas.microsoft.com/office/drawing/2014/main" id="{7949F20C-9741-4333-893B-79FAC9344C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4638708"/>
              </p:ext>
            </p:extLst>
          </p:nvPr>
        </p:nvGraphicFramePr>
        <p:xfrm>
          <a:off x="420659" y="2172396"/>
          <a:ext cx="1364096" cy="2012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4" name="Acrobat Document" r:id="rId11" imgW="5667198" imgH="8020037" progId="Acrobat.Document.DC">
                  <p:embed/>
                </p:oleObj>
              </mc:Choice>
              <mc:Fallback>
                <p:oleObj name="Acrobat Document" r:id="rId11" imgW="5667198" imgH="802003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20659" y="2172396"/>
                        <a:ext cx="1364096" cy="2012627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物件 6">
            <a:extLst>
              <a:ext uri="{FF2B5EF4-FFF2-40B4-BE49-F238E27FC236}">
                <a16:creationId xmlns:a16="http://schemas.microsoft.com/office/drawing/2014/main" id="{7926FE2C-6255-4C25-AB7E-C7AAC2E5F8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288965"/>
              </p:ext>
            </p:extLst>
          </p:nvPr>
        </p:nvGraphicFramePr>
        <p:xfrm>
          <a:off x="3573671" y="2166886"/>
          <a:ext cx="1426235" cy="2018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5" name="Acrobat Document" r:id="rId13" imgW="5667198" imgH="8020037" progId="Acrobat.Document.DC">
                  <p:embed/>
                </p:oleObj>
              </mc:Choice>
              <mc:Fallback>
                <p:oleObj name="Acrobat Document" r:id="rId13" imgW="5667198" imgH="802003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573671" y="2166886"/>
                        <a:ext cx="1426235" cy="2018136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矩形 11">
            <a:extLst>
              <a:ext uri="{FF2B5EF4-FFF2-40B4-BE49-F238E27FC236}">
                <a16:creationId xmlns:a16="http://schemas.microsoft.com/office/drawing/2014/main" id="{F6EB2938-8FB6-421F-AE1C-6B446D74EDFF}"/>
              </a:ext>
            </a:extLst>
          </p:cNvPr>
          <p:cNvSpPr/>
          <p:nvPr/>
        </p:nvSpPr>
        <p:spPr>
          <a:xfrm>
            <a:off x="1213576" y="1903445"/>
            <a:ext cx="5723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ea typeface="微軟正黑體" panose="020B0604030504040204" pitchFamily="34" charset="-120"/>
              </a:rPr>
              <a:t>(</a:t>
            </a:r>
            <a:r>
              <a:rPr lang="en-US" altLang="zh-TW" sz="1200" dirty="0" err="1">
                <a:ea typeface="微軟正黑體" panose="020B0604030504040204" pitchFamily="34" charset="-120"/>
              </a:rPr>
              <a:t>Jamf</a:t>
            </a:r>
            <a:r>
              <a:rPr lang="en-US" altLang="zh-TW" sz="1200" dirty="0"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27152E5-2468-4108-B6E2-7D146ABFE0F2}"/>
              </a:ext>
            </a:extLst>
          </p:cNvPr>
          <p:cNvSpPr/>
          <p:nvPr/>
        </p:nvSpPr>
        <p:spPr>
          <a:xfrm>
            <a:off x="2704275" y="1935659"/>
            <a:ext cx="6833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ea typeface="微軟正黑體" panose="020B0604030504040204" pitchFamily="34" charset="-120"/>
              </a:rPr>
              <a:t>(Intune)</a:t>
            </a:r>
            <a:endParaRPr lang="zh-TW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3B10F30-CFE9-489C-A8C3-7F34C132F352}"/>
              </a:ext>
            </a:extLst>
          </p:cNvPr>
          <p:cNvSpPr/>
          <p:nvPr/>
        </p:nvSpPr>
        <p:spPr>
          <a:xfrm>
            <a:off x="4565710" y="1903444"/>
            <a:ext cx="5723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ea typeface="微軟正黑體" panose="020B0604030504040204" pitchFamily="34" charset="-120"/>
              </a:rPr>
              <a:t>(</a:t>
            </a:r>
            <a:r>
              <a:rPr lang="en-US" altLang="zh-TW" sz="1200" dirty="0" err="1">
                <a:ea typeface="微軟正黑體" panose="020B0604030504040204" pitchFamily="34" charset="-120"/>
              </a:rPr>
              <a:t>Jamf</a:t>
            </a:r>
            <a:r>
              <a:rPr lang="en-US" altLang="zh-TW" sz="1200" dirty="0"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3F2AF9F-A0C6-471C-8585-56E1CA34C5B0}"/>
              </a:ext>
            </a:extLst>
          </p:cNvPr>
          <p:cNvSpPr/>
          <p:nvPr/>
        </p:nvSpPr>
        <p:spPr>
          <a:xfrm>
            <a:off x="5991945" y="1903444"/>
            <a:ext cx="6833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ea typeface="微軟正黑體" panose="020B0604030504040204" pitchFamily="34" charset="-120"/>
              </a:rPr>
              <a:t>(Intune)</a:t>
            </a:r>
            <a:endParaRPr lang="zh-TW" altLang="en-US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60B7032-9C5A-4EFA-B54B-BA8DB012DD80}"/>
              </a:ext>
            </a:extLst>
          </p:cNvPr>
          <p:cNvSpPr txBox="1"/>
          <p:nvPr/>
        </p:nvSpPr>
        <p:spPr>
          <a:xfrm>
            <a:off x="310738" y="4246078"/>
            <a:ext cx="6306757" cy="625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1400" b="1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</a:t>
            </a:r>
            <a:r>
              <a:rPr lang="zh-TW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</a:t>
            </a:r>
            <a:r>
              <a:rPr lang="en-US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/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Android</a:t>
            </a:r>
            <a:r>
              <a:rPr lang="zh-TW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</a:t>
            </a:r>
            <a:endParaRPr lang="en-US" altLang="zh-TW" sz="1400" b="1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en-US" altLang="zh-TW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zh-TW" altLang="en-US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MDM</a:t>
            </a:r>
            <a:r>
              <a:rPr lang="zh-TW" altLang="en-US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型錄 </a:t>
            </a:r>
            <a:r>
              <a:rPr lang="en-US" altLang="zh-TW" sz="1050" dirty="0">
                <a:ea typeface="微軟正黑體" panose="020B0604030504040204" pitchFamily="34" charset="-120"/>
              </a:rPr>
              <a:t>(Intune)</a:t>
            </a:r>
            <a:r>
              <a:rPr lang="zh-TW" altLang="en-US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</a:t>
            </a:r>
            <a:r>
              <a:rPr lang="en-US" altLang="zh-TW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(2)MDM</a:t>
            </a:r>
            <a:r>
              <a:rPr lang="zh-TW" altLang="en-US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採購授權 </a:t>
            </a:r>
            <a:r>
              <a:rPr lang="en-US" altLang="zh-TW" sz="1050" dirty="0">
                <a:ea typeface="微軟正黑體" panose="020B0604030504040204" pitchFamily="34" charset="-120"/>
              </a:rPr>
              <a:t>(Intune)</a:t>
            </a:r>
            <a:endParaRPr lang="zh-TW" altLang="zh-TW" sz="1050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endParaRPr lang="zh-TW" altLang="en-US" sz="1013" dirty="0"/>
          </a:p>
        </p:txBody>
      </p:sp>
      <p:graphicFrame>
        <p:nvGraphicFramePr>
          <p:cNvPr id="22" name="物件 21">
            <a:extLst>
              <a:ext uri="{FF2B5EF4-FFF2-40B4-BE49-F238E27FC236}">
                <a16:creationId xmlns:a16="http://schemas.microsoft.com/office/drawing/2014/main" id="{EE642897-CB99-42E1-AF08-E10C396E80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0512120"/>
              </p:ext>
            </p:extLst>
          </p:nvPr>
        </p:nvGraphicFramePr>
        <p:xfrm>
          <a:off x="420660" y="4754765"/>
          <a:ext cx="1485761" cy="2012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6" name="Acrobat Document" r:id="rId5" imgW="5143196" imgH="9143961" progId="Acrobat.Document.DC">
                  <p:embed/>
                </p:oleObj>
              </mc:Choice>
              <mc:Fallback>
                <p:oleObj name="Acrobat Document" r:id="rId5" imgW="5143196" imgH="9143961" progId="Acrobat.Document.DC">
                  <p:embed/>
                  <p:pic>
                    <p:nvPicPr>
                      <p:cNvPr id="8" name="物件 7">
                        <a:extLst>
                          <a:ext uri="{FF2B5EF4-FFF2-40B4-BE49-F238E27FC236}">
                            <a16:creationId xmlns:a16="http://schemas.microsoft.com/office/drawing/2014/main" id="{FE337400-67DE-47FA-9BF3-436241210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0660" y="4754765"/>
                        <a:ext cx="1485761" cy="2012626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物件 22">
            <a:extLst>
              <a:ext uri="{FF2B5EF4-FFF2-40B4-BE49-F238E27FC236}">
                <a16:creationId xmlns:a16="http://schemas.microsoft.com/office/drawing/2014/main" id="{9D17A2AA-C008-492B-ABB1-CDEE1B46A7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361848"/>
              </p:ext>
            </p:extLst>
          </p:nvPr>
        </p:nvGraphicFramePr>
        <p:xfrm>
          <a:off x="2449386" y="4700328"/>
          <a:ext cx="1491160" cy="1999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7" name="Acrobat Document" r:id="rId9" imgW="5667198" imgH="8020037" progId="Acrobat.Document.DC">
                  <p:embed/>
                </p:oleObj>
              </mc:Choice>
              <mc:Fallback>
                <p:oleObj name="Acrobat Document" r:id="rId9" imgW="5667198" imgH="8020037" progId="Acrobat.Document.DC">
                  <p:embed/>
                  <p:pic>
                    <p:nvPicPr>
                      <p:cNvPr id="14" name="物件 13">
                        <a:extLst>
                          <a:ext uri="{FF2B5EF4-FFF2-40B4-BE49-F238E27FC236}">
                            <a16:creationId xmlns:a16="http://schemas.microsoft.com/office/drawing/2014/main" id="{AE844438-1152-461A-8107-C4C895AA45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49386" y="4700328"/>
                        <a:ext cx="1491160" cy="199988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文字方塊 23">
            <a:extLst>
              <a:ext uri="{FF2B5EF4-FFF2-40B4-BE49-F238E27FC236}">
                <a16:creationId xmlns:a16="http://schemas.microsoft.com/office/drawing/2014/main" id="{FE4E75D7-26DA-40CF-AE83-2CC8755164DF}"/>
              </a:ext>
            </a:extLst>
          </p:cNvPr>
          <p:cNvSpPr txBox="1"/>
          <p:nvPr/>
        </p:nvSpPr>
        <p:spPr>
          <a:xfrm>
            <a:off x="338310" y="6936948"/>
            <a:ext cx="421556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</a:t>
            </a:r>
            <a:endParaRPr lang="en-US" altLang="zh-TW" sz="1400" b="1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en-US" altLang="zh-TW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zh-TW" altLang="en-US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MDM</a:t>
            </a:r>
            <a:r>
              <a:rPr lang="zh-TW" altLang="en-US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型錄 </a:t>
            </a:r>
            <a:r>
              <a:rPr lang="en-US" altLang="zh-TW" sz="1050" dirty="0">
                <a:ea typeface="微軟正黑體" panose="020B0604030504040204" pitchFamily="34" charset="-120"/>
              </a:rPr>
              <a:t>(Google)</a:t>
            </a:r>
            <a:r>
              <a:rPr lang="zh-TW" altLang="en-US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</a:t>
            </a:r>
            <a:r>
              <a:rPr lang="en-US" altLang="zh-TW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(2)MDM</a:t>
            </a:r>
            <a:r>
              <a:rPr lang="zh-TW" altLang="en-US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採購授權型錄 </a:t>
            </a:r>
            <a:r>
              <a:rPr lang="en-US" altLang="zh-TW" sz="1050" dirty="0">
                <a:ea typeface="微軟正黑體" panose="020B0604030504040204" pitchFamily="34" charset="-120"/>
              </a:rPr>
              <a:t>(Google)</a:t>
            </a:r>
            <a:r>
              <a:rPr lang="zh-TW" altLang="en-US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zh-TW" altLang="en-US" sz="1013" dirty="0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BE7CCC21-C89E-41F6-9F02-353CAB14EF1F}"/>
              </a:ext>
            </a:extLst>
          </p:cNvPr>
          <p:cNvGrpSpPr/>
          <p:nvPr/>
        </p:nvGrpSpPr>
        <p:grpSpPr>
          <a:xfrm>
            <a:off x="5826747" y="450180"/>
            <a:ext cx="1031253" cy="383231"/>
            <a:chOff x="5527750" y="240632"/>
            <a:chExt cx="1031253" cy="383231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E3FB3C85-3DEB-4911-B467-CCCE84122D71}"/>
                </a:ext>
              </a:extLst>
            </p:cNvPr>
            <p:cNvSpPr/>
            <p:nvPr/>
          </p:nvSpPr>
          <p:spPr>
            <a:xfrm>
              <a:off x="5527750" y="240632"/>
              <a:ext cx="833490" cy="3490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/>
                <a:t>復健</a:t>
              </a:r>
              <a:r>
                <a:rPr lang="en-US" altLang="zh-TW" dirty="0"/>
                <a:t>2</a:t>
              </a:r>
              <a:endParaRPr lang="zh-TW" altLang="en-US" dirty="0"/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12334AF1-9087-4A15-AC5A-0559A86A174B}"/>
                </a:ext>
              </a:extLst>
            </p:cNvPr>
            <p:cNvSpPr txBox="1"/>
            <p:nvPr/>
          </p:nvSpPr>
          <p:spPr>
            <a:xfrm>
              <a:off x="5575879" y="254531"/>
              <a:ext cx="9831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附件</a:t>
              </a:r>
              <a:r>
                <a: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0387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D6F19C3-D2A8-4F73-99EC-1CA56DCDF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BAAD-7476-414C-B105-1DA9148DC31B}" type="slidenum">
              <a:rPr lang="zh-TW" altLang="en-US" smtClean="0"/>
              <a:t>3</a:t>
            </a:fld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64850A8-3238-439C-B28F-FCEB26B73064}"/>
              </a:ext>
            </a:extLst>
          </p:cNvPr>
          <p:cNvSpPr txBox="1"/>
          <p:nvPr/>
        </p:nvSpPr>
        <p:spPr>
          <a:xfrm>
            <a:off x="298995" y="894502"/>
            <a:ext cx="6260008" cy="3551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該</a:t>
            </a: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MDM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具備相關介接機制</a:t>
            </a: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(API)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，以支援透過教育雲端帳號（</a:t>
            </a: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Open ID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）登入教育部學習載具管理系統操作以下功能</a:t>
            </a: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部署軟體、派送軟體、更新軟體、清除個資等功能，並配合提供移撥載具、遺失追蹤</a:t>
            </a: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</a:t>
            </a: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IP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位置、最後上線時間等</a:t>
            </a: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、查看載具或網路使用時間、網站名單過濾、限制載具使用時間</a:t>
            </a: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可自訂限制時間區間</a:t>
            </a: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、查看載具資訊列表</a:t>
            </a: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如提供載具名稱、載具序號、作業系統、作業系統版本</a:t>
            </a: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、班級</a:t>
            </a: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群組</a:t>
            </a: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管理、師生群組設定</a:t>
            </a: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可自行建立、異動及刪除班級群組</a:t>
            </a: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、設備派送結果查詢、</a:t>
            </a:r>
            <a:r>
              <a:rPr lang="en-US" altLang="zh-TW" b="1" dirty="0" err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Wifi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如設定</a:t>
            </a: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SSID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、帳號、密碼等</a:t>
            </a: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等功能及數據。</a:t>
            </a:r>
          </a:p>
          <a:p>
            <a:pPr lvl="0">
              <a:defRPr/>
            </a:pPr>
            <a:endParaRPr lang="en-US" altLang="zh-TW" sz="1013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iPad</a:t>
            </a:r>
            <a:r>
              <a:rPr lang="zh-TW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</a:t>
            </a:r>
            <a:endParaRPr lang="en-US" altLang="zh-TW" sz="1400" b="1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教育部核發公文 </a:t>
            </a:r>
            <a:r>
              <a:rPr lang="en-US" altLang="zh-TW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zh-TW" altLang="en-US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捷飛科技                                                             </a:t>
            </a:r>
            <a:r>
              <a:rPr lang="en-US" altLang="zh-TW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zh-TW" altLang="en-US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微軟</a:t>
            </a:r>
            <a:endParaRPr lang="zh-TW" altLang="zh-TW" sz="1050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endParaRPr lang="zh-TW" altLang="en-US" sz="1013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299F253A-D828-4243-8B7A-577BBC489A1A}"/>
              </a:ext>
            </a:extLst>
          </p:cNvPr>
          <p:cNvSpPr txBox="1">
            <a:spLocks/>
          </p:cNvSpPr>
          <p:nvPr/>
        </p:nvSpPr>
        <p:spPr>
          <a:xfrm>
            <a:off x="298995" y="430868"/>
            <a:ext cx="6260009" cy="398625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2250" dirty="0">
                <a:solidFill>
                  <a:srgbClr val="0E937B"/>
                </a:solidFill>
              </a:rPr>
              <a:t>MDM</a:t>
            </a:r>
            <a:r>
              <a:rPr lang="zh-TW" altLang="en-US" sz="2250" dirty="0">
                <a:solidFill>
                  <a:srgbClr val="0E937B"/>
                </a:solidFill>
              </a:rPr>
              <a:t>驗收查驗文件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60B7032-9C5A-4EFA-B54B-BA8DB012DD80}"/>
              </a:ext>
            </a:extLst>
          </p:cNvPr>
          <p:cNvSpPr txBox="1"/>
          <p:nvPr/>
        </p:nvSpPr>
        <p:spPr>
          <a:xfrm>
            <a:off x="298995" y="6730275"/>
            <a:ext cx="241537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1400" b="1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</a:t>
            </a:r>
            <a:r>
              <a:rPr lang="zh-TW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</a:t>
            </a:r>
            <a:r>
              <a:rPr lang="en-US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>
              <a:defRPr/>
            </a:pPr>
            <a:r>
              <a:rPr lang="en-US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Android</a:t>
            </a:r>
            <a:r>
              <a:rPr lang="zh-TW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</a:t>
            </a:r>
            <a:endParaRPr lang="en-US" altLang="zh-TW" sz="1400" b="1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教育部核發公文 </a:t>
            </a:r>
            <a:r>
              <a:rPr lang="en-US" altLang="zh-TW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微軟</a:t>
            </a:r>
            <a:r>
              <a:rPr lang="en-US" altLang="zh-TW" sz="10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013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E4E75D7-26DA-40CF-AE83-2CC8755164DF}"/>
              </a:ext>
            </a:extLst>
          </p:cNvPr>
          <p:cNvSpPr txBox="1"/>
          <p:nvPr/>
        </p:nvSpPr>
        <p:spPr>
          <a:xfrm>
            <a:off x="4407299" y="6730275"/>
            <a:ext cx="2415378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</a:t>
            </a:r>
            <a:endParaRPr lang="en-US" altLang="zh-TW" sz="1400" b="1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教育部核發公文 </a:t>
            </a:r>
            <a:r>
              <a:rPr lang="en-US" altLang="zh-TW" sz="1050" dirty="0">
                <a:ea typeface="微軟正黑體" panose="020B0604030504040204" pitchFamily="34" charset="-120"/>
              </a:rPr>
              <a:t>(Google)</a:t>
            </a:r>
            <a:endParaRPr lang="zh-TW" altLang="en-US" sz="1013" dirty="0"/>
          </a:p>
        </p:txBody>
      </p:sp>
      <p:graphicFrame>
        <p:nvGraphicFramePr>
          <p:cNvPr id="25" name="物件 24">
            <a:extLst>
              <a:ext uri="{FF2B5EF4-FFF2-40B4-BE49-F238E27FC236}">
                <a16:creationId xmlns:a16="http://schemas.microsoft.com/office/drawing/2014/main" id="{0B828D8C-F1D0-4AAB-B2ED-37C7875D49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7881453"/>
              </p:ext>
            </p:extLst>
          </p:nvPr>
        </p:nvGraphicFramePr>
        <p:xfrm>
          <a:off x="4660181" y="4093927"/>
          <a:ext cx="1726332" cy="244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2" name="Acrobat Document" r:id="rId3" imgW="5667198" imgH="8020037" progId="Acrobat.Document.DC">
                  <p:embed/>
                </p:oleObj>
              </mc:Choice>
              <mc:Fallback>
                <p:oleObj name="Acrobat Document" r:id="rId3" imgW="5667198" imgH="8020037" progId="Acrobat.Document.DC">
                  <p:embed/>
                  <p:pic>
                    <p:nvPicPr>
                      <p:cNvPr id="2" name="物件 1">
                        <a:extLst>
                          <a:ext uri="{FF2B5EF4-FFF2-40B4-BE49-F238E27FC236}">
                            <a16:creationId xmlns:a16="http://schemas.microsoft.com/office/drawing/2014/main" id="{E64C873C-1674-4D0A-A33D-C0BC8E1705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60181" y="4093927"/>
                        <a:ext cx="1726332" cy="244277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物件 25">
            <a:extLst>
              <a:ext uri="{FF2B5EF4-FFF2-40B4-BE49-F238E27FC236}">
                <a16:creationId xmlns:a16="http://schemas.microsoft.com/office/drawing/2014/main" id="{4FF06447-9BF5-4887-9435-2BEF81FF28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7674045"/>
              </p:ext>
            </p:extLst>
          </p:nvPr>
        </p:nvGraphicFramePr>
        <p:xfrm>
          <a:off x="2234261" y="4093926"/>
          <a:ext cx="1726333" cy="2442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3" name="Acrobat Document" r:id="rId5" imgW="5667198" imgH="8020037" progId="Acrobat.Document.DC">
                  <p:embed/>
                </p:oleObj>
              </mc:Choice>
              <mc:Fallback>
                <p:oleObj name="Acrobat Document" r:id="rId5" imgW="5667198" imgH="8020037" progId="Acrobat.Document.DC">
                  <p:embed/>
                  <p:pic>
                    <p:nvPicPr>
                      <p:cNvPr id="7" name="物件 6">
                        <a:extLst>
                          <a:ext uri="{FF2B5EF4-FFF2-40B4-BE49-F238E27FC236}">
                            <a16:creationId xmlns:a16="http://schemas.microsoft.com/office/drawing/2014/main" id="{EE5A8289-02C8-45E3-AE5B-2E71511983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34261" y="4093926"/>
                        <a:ext cx="1726333" cy="2442776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物件 26">
            <a:extLst>
              <a:ext uri="{FF2B5EF4-FFF2-40B4-BE49-F238E27FC236}">
                <a16:creationId xmlns:a16="http://schemas.microsoft.com/office/drawing/2014/main" id="{2D21CC45-1142-4C82-A9A7-96E7953C4C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9381932"/>
              </p:ext>
            </p:extLst>
          </p:nvPr>
        </p:nvGraphicFramePr>
        <p:xfrm>
          <a:off x="2244803" y="7199634"/>
          <a:ext cx="1726333" cy="2442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4" name="Acrobat Document" r:id="rId7" imgW="5667198" imgH="8020037" progId="Acrobat.Document.DC">
                  <p:embed/>
                </p:oleObj>
              </mc:Choice>
              <mc:Fallback>
                <p:oleObj name="Acrobat Document" r:id="rId7" imgW="5667198" imgH="8020037" progId="Acrobat.Document.DC">
                  <p:embed/>
                  <p:pic>
                    <p:nvPicPr>
                      <p:cNvPr id="9" name="物件 8">
                        <a:extLst>
                          <a:ext uri="{FF2B5EF4-FFF2-40B4-BE49-F238E27FC236}">
                            <a16:creationId xmlns:a16="http://schemas.microsoft.com/office/drawing/2014/main" id="{533A6CA4-AB5C-4628-902D-ECE3D3D4B7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44803" y="7199634"/>
                        <a:ext cx="1726333" cy="2442776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物件 27">
            <a:extLst>
              <a:ext uri="{FF2B5EF4-FFF2-40B4-BE49-F238E27FC236}">
                <a16:creationId xmlns:a16="http://schemas.microsoft.com/office/drawing/2014/main" id="{E7E4F8B9-9C85-4ECF-9319-1FC5B01FCA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1229017"/>
              </p:ext>
            </p:extLst>
          </p:nvPr>
        </p:nvGraphicFramePr>
        <p:xfrm>
          <a:off x="4510340" y="7220076"/>
          <a:ext cx="1711886" cy="2422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5" name="Acrobat Document" r:id="rId8" imgW="5667198" imgH="8020037" progId="Acrobat.Document.DC">
                  <p:embed/>
                </p:oleObj>
              </mc:Choice>
              <mc:Fallback>
                <p:oleObj name="Acrobat Document" r:id="rId8" imgW="5667198" imgH="8020037" progId="Acrobat.Document.DC">
                  <p:embed/>
                  <p:pic>
                    <p:nvPicPr>
                      <p:cNvPr id="6" name="物件 5">
                        <a:extLst>
                          <a:ext uri="{FF2B5EF4-FFF2-40B4-BE49-F238E27FC236}">
                            <a16:creationId xmlns:a16="http://schemas.microsoft.com/office/drawing/2014/main" id="{FBADC061-42E0-4C8C-AC69-12F5387238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10340" y="7220076"/>
                        <a:ext cx="1711886" cy="2422334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2625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D6F19C3-D2A8-4F73-99EC-1CA56DCDF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BAAD-7476-414C-B105-1DA9148DC31B}" type="slidenum">
              <a:rPr lang="zh-TW" altLang="en-US" smtClean="0"/>
              <a:t>4</a:t>
            </a:fld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64850A8-3238-439C-B28F-FCEB26B73064}"/>
              </a:ext>
            </a:extLst>
          </p:cNvPr>
          <p:cNvSpPr txBox="1"/>
          <p:nvPr/>
        </p:nvSpPr>
        <p:spPr>
          <a:xfrm>
            <a:off x="298995" y="894502"/>
            <a:ext cx="6260008" cy="185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廠商應將學習載具納入教育部學習載具管理系統管理，並滿足載具階層式權限群組</a:t>
            </a: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系統管理員、教育部、輔導團、縣市、學校、班級</a:t>
            </a: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，並能於開機時顯示教育部預設佈署的軟體</a:t>
            </a: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(APP)</a:t>
            </a: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群組及桌面。</a:t>
            </a:r>
            <a:endParaRPr lang="en-US" altLang="zh-TW" sz="20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endParaRPr lang="en-US" altLang="zh-TW" sz="1013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iPad</a:t>
            </a:r>
            <a:r>
              <a:rPr lang="zh-TW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</a:t>
            </a:r>
            <a:endParaRPr lang="en-US" altLang="zh-TW" sz="1400" b="1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開機桌面</a:t>
            </a:r>
            <a:r>
              <a:rPr lang="en-US" altLang="zh-TW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資料夾</a:t>
            </a:r>
            <a:endParaRPr lang="zh-TW" altLang="en-US" sz="1013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299F253A-D828-4243-8B7A-577BBC489A1A}"/>
              </a:ext>
            </a:extLst>
          </p:cNvPr>
          <p:cNvSpPr txBox="1">
            <a:spLocks/>
          </p:cNvSpPr>
          <p:nvPr/>
        </p:nvSpPr>
        <p:spPr>
          <a:xfrm>
            <a:off x="298995" y="430868"/>
            <a:ext cx="6260009" cy="398625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2250" dirty="0">
                <a:solidFill>
                  <a:srgbClr val="0E937B"/>
                </a:solidFill>
              </a:rPr>
              <a:t>MDM</a:t>
            </a:r>
            <a:r>
              <a:rPr lang="zh-TW" altLang="en-US" sz="2250" dirty="0">
                <a:solidFill>
                  <a:srgbClr val="0E937B"/>
                </a:solidFill>
              </a:rPr>
              <a:t>驗收查驗文件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60B7032-9C5A-4EFA-B54B-BA8DB012DD80}"/>
              </a:ext>
            </a:extLst>
          </p:cNvPr>
          <p:cNvSpPr txBox="1"/>
          <p:nvPr/>
        </p:nvSpPr>
        <p:spPr>
          <a:xfrm>
            <a:off x="275619" y="3938183"/>
            <a:ext cx="6306757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1400" b="1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</a:t>
            </a:r>
            <a:r>
              <a:rPr lang="zh-TW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</a:t>
            </a:r>
            <a:r>
              <a:rPr lang="en-US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>
              <a:defRPr/>
            </a:pPr>
            <a:r>
              <a:rPr lang="zh-TW" altLang="en-US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開機桌面</a:t>
            </a:r>
            <a:r>
              <a:rPr lang="en-US" altLang="zh-TW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資料夾</a:t>
            </a:r>
            <a:endParaRPr lang="zh-TW" altLang="en-US" sz="1013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E4E75D7-26DA-40CF-AE83-2CC8755164DF}"/>
              </a:ext>
            </a:extLst>
          </p:cNvPr>
          <p:cNvSpPr txBox="1"/>
          <p:nvPr/>
        </p:nvSpPr>
        <p:spPr>
          <a:xfrm>
            <a:off x="275619" y="5447423"/>
            <a:ext cx="421556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</a:t>
            </a:r>
            <a:endParaRPr lang="en-US" altLang="zh-TW" sz="1400" b="1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開機桌面</a:t>
            </a:r>
            <a:r>
              <a:rPr lang="en-US" altLang="zh-TW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資料夾</a:t>
            </a:r>
            <a:endParaRPr lang="zh-TW" altLang="en-US" sz="1013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19FC1BA-A823-4BF3-B839-777341E175A7}"/>
              </a:ext>
            </a:extLst>
          </p:cNvPr>
          <p:cNvSpPr txBox="1"/>
          <p:nvPr/>
        </p:nvSpPr>
        <p:spPr>
          <a:xfrm>
            <a:off x="252246" y="7270854"/>
            <a:ext cx="6306757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Android</a:t>
            </a:r>
            <a:r>
              <a:rPr lang="zh-TW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</a:t>
            </a:r>
            <a:endParaRPr lang="en-US" altLang="zh-TW" sz="1400" b="1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開機桌面</a:t>
            </a:r>
            <a:r>
              <a:rPr lang="en-US" altLang="zh-TW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資料夾</a:t>
            </a:r>
            <a:endParaRPr lang="zh-TW" altLang="en-US" sz="1013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3B29C3FC-EDC7-4ACC-87BF-CC655901A0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19" y="2189562"/>
            <a:ext cx="2059540" cy="1544655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0DAB875-5EF6-4963-896E-5F538CBC21B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681" y="3966583"/>
            <a:ext cx="2183619" cy="1587134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236474B9-81FF-45BC-B23E-445F041443E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7744" r="3475" b="8957"/>
          <a:stretch/>
        </p:blipFill>
        <p:spPr>
          <a:xfrm>
            <a:off x="2462136" y="5866370"/>
            <a:ext cx="1933728" cy="131044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BC9C84FC-F3EE-40F4-A46B-09E9032BA3C0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8" r="14983"/>
          <a:stretch/>
        </p:blipFill>
        <p:spPr bwMode="auto">
          <a:xfrm>
            <a:off x="4491184" y="5837970"/>
            <a:ext cx="1782236" cy="13200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9CB5B6D4-298B-400F-9F99-45A926438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22" y="7598707"/>
            <a:ext cx="3393083" cy="204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09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D6F19C3-D2A8-4F73-99EC-1CA56DCDF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BAAD-7476-414C-B105-1DA9148DC31B}" type="slidenum">
              <a:rPr lang="zh-TW" altLang="en-US" smtClean="0"/>
              <a:t>5</a:t>
            </a:fld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64850A8-3238-439C-B28F-FCEB26B73064}"/>
              </a:ext>
            </a:extLst>
          </p:cNvPr>
          <p:cNvSpPr txBox="1"/>
          <p:nvPr/>
        </p:nvSpPr>
        <p:spPr>
          <a:xfrm>
            <a:off x="252245" y="894501"/>
            <a:ext cx="62600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廠商提供</a:t>
            </a: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MDM</a:t>
            </a: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應符資通安全管理法、個人資料保護法及本部相關資安規定，相關系統及介接機制應說明是否跨境資料傳輸情形，並切結保證不可有連線至中國大陸</a:t>
            </a: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含香港、澳門</a:t>
            </a: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)IP</a:t>
            </a: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或儲存於前述地點之情形。</a:t>
            </a:r>
          </a:p>
          <a:p>
            <a:pPr lvl="0">
              <a:defRPr/>
            </a:pPr>
            <a:endParaRPr lang="en-US" altLang="zh-TW" sz="20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iPad</a:t>
            </a:r>
            <a:r>
              <a:rPr lang="zh-TW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</a:t>
            </a:r>
            <a:endParaRPr lang="en-US" altLang="zh-TW" sz="1400" b="1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　</a:t>
            </a:r>
            <a:r>
              <a:rPr lang="en-US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&lt;</a:t>
            </a:r>
            <a:r>
              <a:rPr lang="zh-TW" altLang="en-US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廠商切結書</a:t>
            </a:r>
            <a:r>
              <a:rPr lang="en-US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endParaRPr lang="zh-TW" altLang="en-US" sz="14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299F253A-D828-4243-8B7A-577BBC489A1A}"/>
              </a:ext>
            </a:extLst>
          </p:cNvPr>
          <p:cNvSpPr txBox="1">
            <a:spLocks/>
          </p:cNvSpPr>
          <p:nvPr/>
        </p:nvSpPr>
        <p:spPr>
          <a:xfrm>
            <a:off x="298995" y="430868"/>
            <a:ext cx="6260009" cy="398625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2250" dirty="0">
                <a:solidFill>
                  <a:srgbClr val="0E937B"/>
                </a:solidFill>
              </a:rPr>
              <a:t>MDM</a:t>
            </a:r>
            <a:r>
              <a:rPr lang="zh-TW" altLang="en-US" sz="2250" dirty="0">
                <a:solidFill>
                  <a:srgbClr val="0E937B"/>
                </a:solidFill>
              </a:rPr>
              <a:t>驗收查驗文件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60B7032-9C5A-4EFA-B54B-BA8DB012DD80}"/>
              </a:ext>
            </a:extLst>
          </p:cNvPr>
          <p:cNvSpPr txBox="1"/>
          <p:nvPr/>
        </p:nvSpPr>
        <p:spPr>
          <a:xfrm>
            <a:off x="238822" y="3425831"/>
            <a:ext cx="6306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1400" b="1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</a:t>
            </a:r>
            <a:r>
              <a:rPr lang="zh-TW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</a:t>
            </a:r>
            <a:r>
              <a:rPr lang="en-US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>
              <a:defRPr/>
            </a:pPr>
            <a:r>
              <a:rPr lang="zh-TW" altLang="en-US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　</a:t>
            </a:r>
            <a:r>
              <a:rPr lang="en-US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&lt;</a:t>
            </a:r>
            <a:r>
              <a:rPr lang="zh-TW" altLang="en-US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廠商切結書</a:t>
            </a:r>
            <a:r>
              <a:rPr lang="en-US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endParaRPr lang="zh-TW" altLang="en-US" sz="1400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E4E75D7-26DA-40CF-AE83-2CC8755164DF}"/>
              </a:ext>
            </a:extLst>
          </p:cNvPr>
          <p:cNvSpPr txBox="1"/>
          <p:nvPr/>
        </p:nvSpPr>
        <p:spPr>
          <a:xfrm>
            <a:off x="298995" y="4638070"/>
            <a:ext cx="4215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</a:t>
            </a:r>
            <a:endParaRPr lang="en-US" altLang="zh-TW" sz="1400" b="1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　</a:t>
            </a:r>
            <a:r>
              <a:rPr lang="en-US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&lt;</a:t>
            </a:r>
            <a:r>
              <a:rPr lang="zh-TW" altLang="en-US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廠商切結書</a:t>
            </a:r>
            <a:r>
              <a:rPr lang="en-US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endParaRPr lang="zh-TW" altLang="en-US" sz="1400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6C40DE5-3423-486B-96EE-BF8FDB812B24}"/>
              </a:ext>
            </a:extLst>
          </p:cNvPr>
          <p:cNvSpPr txBox="1"/>
          <p:nvPr/>
        </p:nvSpPr>
        <p:spPr>
          <a:xfrm>
            <a:off x="275620" y="5693166"/>
            <a:ext cx="6306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Android</a:t>
            </a:r>
            <a:r>
              <a:rPr lang="zh-TW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</a:t>
            </a:r>
            <a:endParaRPr lang="en-US" altLang="zh-TW" sz="1400" b="1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　</a:t>
            </a:r>
            <a:r>
              <a:rPr lang="en-US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&lt;</a:t>
            </a:r>
            <a:r>
              <a:rPr lang="zh-TW" altLang="en-US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廠商切結書</a:t>
            </a:r>
            <a:r>
              <a:rPr lang="en-US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962337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D6F19C3-D2A8-4F73-99EC-1CA56DCDF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BAAD-7476-414C-B105-1DA9148DC31B}" type="slidenum">
              <a:rPr lang="zh-TW" altLang="en-US" smtClean="0"/>
              <a:t>6</a:t>
            </a:fld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64850A8-3238-439C-B28F-FCEB26B73064}"/>
              </a:ext>
            </a:extLst>
          </p:cNvPr>
          <p:cNvSpPr txBox="1"/>
          <p:nvPr/>
        </p:nvSpPr>
        <p:spPr>
          <a:xfrm>
            <a:off x="298995" y="894502"/>
            <a:ext cx="6260008" cy="1088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 MDM</a:t>
            </a: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授權使用</a:t>
            </a: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年以上。</a:t>
            </a:r>
          </a:p>
          <a:p>
            <a:pPr lvl="0">
              <a:defRPr/>
            </a:pPr>
            <a:endParaRPr lang="en-US" altLang="zh-TW" sz="1013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iPad</a:t>
            </a:r>
            <a:r>
              <a:rPr lang="zh-TW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</a:t>
            </a:r>
            <a:endParaRPr lang="en-US" altLang="zh-TW" sz="1400" b="1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廠商授權書   </a:t>
            </a:r>
            <a:r>
              <a:rPr lang="en-US" altLang="zh-TW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zh-TW" altLang="en-US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捷飛科技                                         </a:t>
            </a:r>
            <a:r>
              <a:rPr lang="en-US" altLang="zh-TW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zh-TW" altLang="en-US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微軟</a:t>
            </a:r>
            <a:endParaRPr lang="zh-TW" altLang="zh-TW" sz="1050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endParaRPr lang="zh-TW" altLang="en-US" sz="1013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299F253A-D828-4243-8B7A-577BBC489A1A}"/>
              </a:ext>
            </a:extLst>
          </p:cNvPr>
          <p:cNvSpPr txBox="1">
            <a:spLocks/>
          </p:cNvSpPr>
          <p:nvPr/>
        </p:nvSpPr>
        <p:spPr>
          <a:xfrm>
            <a:off x="298995" y="430868"/>
            <a:ext cx="6260009" cy="398625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2250" dirty="0">
                <a:solidFill>
                  <a:srgbClr val="0E937B"/>
                </a:solidFill>
              </a:rPr>
              <a:t>MDM</a:t>
            </a:r>
            <a:r>
              <a:rPr lang="zh-TW" altLang="en-US" sz="2250" dirty="0">
                <a:solidFill>
                  <a:srgbClr val="0E937B"/>
                </a:solidFill>
              </a:rPr>
              <a:t>驗收查驗文件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60B7032-9C5A-4EFA-B54B-BA8DB012DD80}"/>
              </a:ext>
            </a:extLst>
          </p:cNvPr>
          <p:cNvSpPr txBox="1"/>
          <p:nvPr/>
        </p:nvSpPr>
        <p:spPr>
          <a:xfrm>
            <a:off x="252246" y="4744438"/>
            <a:ext cx="630675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1400" b="1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</a:t>
            </a:r>
            <a:r>
              <a:rPr lang="zh-TW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</a:t>
            </a:r>
            <a:r>
              <a:rPr lang="en-US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>
              <a:defRPr/>
            </a:pPr>
            <a:r>
              <a:rPr lang="en-US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Android</a:t>
            </a:r>
            <a:r>
              <a:rPr lang="zh-TW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</a:t>
            </a:r>
            <a:endParaRPr lang="en-US" altLang="zh-TW" sz="1400" b="1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廠商授權書 </a:t>
            </a:r>
            <a:r>
              <a:rPr lang="en-US" altLang="zh-TW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微軟</a:t>
            </a:r>
            <a:r>
              <a:rPr lang="en-US" altLang="zh-TW" sz="10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013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E4E75D7-26DA-40CF-AE83-2CC8755164DF}"/>
              </a:ext>
            </a:extLst>
          </p:cNvPr>
          <p:cNvSpPr txBox="1"/>
          <p:nvPr/>
        </p:nvSpPr>
        <p:spPr>
          <a:xfrm>
            <a:off x="298995" y="7897098"/>
            <a:ext cx="4215565" cy="9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zh-TW" sz="14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</a:t>
            </a:r>
            <a:endParaRPr lang="en-US" altLang="zh-TW" sz="1400" b="1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105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廠商授權書 </a:t>
            </a:r>
            <a:r>
              <a:rPr lang="en-US" altLang="zh-TW" sz="1050" dirty="0">
                <a:ea typeface="微軟正黑體" panose="020B0604030504040204" pitchFamily="34" charset="-120"/>
              </a:rPr>
              <a:t>(Google)</a:t>
            </a:r>
          </a:p>
          <a:p>
            <a:pPr>
              <a:defRPr/>
            </a:pPr>
            <a:endParaRPr lang="en-US" altLang="zh-TW" sz="1050" dirty="0">
              <a:highlight>
                <a:srgbClr val="FFFF00"/>
              </a:highlight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en-US" altLang="zh-TW" sz="1050" dirty="0">
                <a:highlight>
                  <a:srgbClr val="FFFF00"/>
                </a:highlight>
                <a:ea typeface="微軟正黑體" panose="020B0604030504040204" pitchFamily="34" charset="-120"/>
              </a:rPr>
              <a:t>(</a:t>
            </a:r>
            <a:r>
              <a:rPr lang="zh-TW" altLang="en-US" sz="1050" dirty="0">
                <a:highlight>
                  <a:srgbClr val="FFFF00"/>
                </a:highlight>
                <a:ea typeface="微軟正黑體" panose="020B0604030504040204" pitchFamily="34" charset="-120"/>
              </a:rPr>
              <a:t>逕洽原廠提供書面資料</a:t>
            </a:r>
            <a:r>
              <a:rPr lang="en-US" altLang="zh-TW" sz="1050" dirty="0">
                <a:highlight>
                  <a:srgbClr val="FFFF00"/>
                </a:highlight>
                <a:ea typeface="微軟正黑體" panose="020B0604030504040204" pitchFamily="34" charset="-120"/>
              </a:rPr>
              <a:t>)</a:t>
            </a:r>
            <a:endParaRPr lang="zh-TW" altLang="en-US" sz="700" dirty="0">
              <a:highlight>
                <a:srgbClr val="FFFF00"/>
              </a:highlight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1013" dirty="0"/>
          </a:p>
        </p:txBody>
      </p:sp>
      <p:graphicFrame>
        <p:nvGraphicFramePr>
          <p:cNvPr id="14" name="物件 13">
            <a:extLst>
              <a:ext uri="{FF2B5EF4-FFF2-40B4-BE49-F238E27FC236}">
                <a16:creationId xmlns:a16="http://schemas.microsoft.com/office/drawing/2014/main" id="{6754DA1D-E139-4956-BDB4-198C2A254A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398548"/>
              </p:ext>
            </p:extLst>
          </p:nvPr>
        </p:nvGraphicFramePr>
        <p:xfrm>
          <a:off x="1180670" y="2117421"/>
          <a:ext cx="1667736" cy="2359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9" name="Acrobat Document" r:id="rId3" imgW="5667198" imgH="8020037" progId="Acrobat.Document.DC">
                  <p:embed/>
                </p:oleObj>
              </mc:Choice>
              <mc:Fallback>
                <p:oleObj name="Acrobat Document" r:id="rId3" imgW="5667198" imgH="8020037" progId="Acrobat.Document.DC">
                  <p:embed/>
                  <p:pic>
                    <p:nvPicPr>
                      <p:cNvPr id="2" name="物件 1">
                        <a:extLst>
                          <a:ext uri="{FF2B5EF4-FFF2-40B4-BE49-F238E27FC236}">
                            <a16:creationId xmlns:a16="http://schemas.microsoft.com/office/drawing/2014/main" id="{709E90A4-DBA0-4EE2-A671-0E94FF9083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0670" y="2117421"/>
                        <a:ext cx="1667736" cy="2359858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物件 14">
            <a:extLst>
              <a:ext uri="{FF2B5EF4-FFF2-40B4-BE49-F238E27FC236}">
                <a16:creationId xmlns:a16="http://schemas.microsoft.com/office/drawing/2014/main" id="{E07A71A5-27F6-4FDC-9B38-160F19A325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6763935"/>
              </p:ext>
            </p:extLst>
          </p:nvPr>
        </p:nvGraphicFramePr>
        <p:xfrm>
          <a:off x="3126919" y="2110395"/>
          <a:ext cx="1438031" cy="1946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0" name="Acrobat Document" r:id="rId5" imgW="5667198" imgH="8020037" progId="Acrobat.Document.DC">
                  <p:embed/>
                </p:oleObj>
              </mc:Choice>
              <mc:Fallback>
                <p:oleObj name="Acrobat Document" r:id="rId5" imgW="5667198" imgH="8020037" progId="Acrobat.Document.DC">
                  <p:embed/>
                  <p:pic>
                    <p:nvPicPr>
                      <p:cNvPr id="6" name="物件 5">
                        <a:extLst>
                          <a:ext uri="{FF2B5EF4-FFF2-40B4-BE49-F238E27FC236}">
                            <a16:creationId xmlns:a16="http://schemas.microsoft.com/office/drawing/2014/main" id="{F4997C41-4C93-49D4-849A-7809D34E26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26919" y="2110395"/>
                        <a:ext cx="1438031" cy="1946232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物件 15">
            <a:extLst>
              <a:ext uri="{FF2B5EF4-FFF2-40B4-BE49-F238E27FC236}">
                <a16:creationId xmlns:a16="http://schemas.microsoft.com/office/drawing/2014/main" id="{F1165C7A-7562-4026-B2E4-4299364794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6317984"/>
              </p:ext>
            </p:extLst>
          </p:nvPr>
        </p:nvGraphicFramePr>
        <p:xfrm>
          <a:off x="4703763" y="2117421"/>
          <a:ext cx="1822450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1" name="Acrobat Document" r:id="rId7" imgW="6133941" imgH="3314430" progId="Acrobat.Document.DC">
                  <p:embed/>
                </p:oleObj>
              </mc:Choice>
              <mc:Fallback>
                <p:oleObj name="Acrobat Document" r:id="rId7" imgW="6133941" imgH="3314430" progId="Acrobat.Document.DC">
                  <p:embed/>
                  <p:pic>
                    <p:nvPicPr>
                      <p:cNvPr id="10" name="物件 9">
                        <a:extLst>
                          <a:ext uri="{FF2B5EF4-FFF2-40B4-BE49-F238E27FC236}">
                            <a16:creationId xmlns:a16="http://schemas.microsoft.com/office/drawing/2014/main" id="{46CF2717-7D83-47C6-91AF-238791A990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03763" y="2117421"/>
                        <a:ext cx="1822450" cy="985838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物件 16">
            <a:extLst>
              <a:ext uri="{FF2B5EF4-FFF2-40B4-BE49-F238E27FC236}">
                <a16:creationId xmlns:a16="http://schemas.microsoft.com/office/drawing/2014/main" id="{6C627CE1-D59C-4B88-9ED8-49474D8C20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3785146"/>
              </p:ext>
            </p:extLst>
          </p:nvPr>
        </p:nvGraphicFramePr>
        <p:xfrm>
          <a:off x="1705977" y="5346797"/>
          <a:ext cx="1838306" cy="2487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2" name="Acrobat Document" r:id="rId9" imgW="5667198" imgH="8020037" progId="Acrobat.Document.DC">
                  <p:embed/>
                </p:oleObj>
              </mc:Choice>
              <mc:Fallback>
                <p:oleObj name="Acrobat Document" r:id="rId9" imgW="5667198" imgH="8020037" progId="Acrobat.Document.DC">
                  <p:embed/>
                  <p:pic>
                    <p:nvPicPr>
                      <p:cNvPr id="15" name="物件 14">
                        <a:extLst>
                          <a:ext uri="{FF2B5EF4-FFF2-40B4-BE49-F238E27FC236}">
                            <a16:creationId xmlns:a16="http://schemas.microsoft.com/office/drawing/2014/main" id="{E07A71A5-27F6-4FDC-9B38-160F19A325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05977" y="5346797"/>
                        <a:ext cx="1838306" cy="248796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物件 17">
            <a:extLst>
              <a:ext uri="{FF2B5EF4-FFF2-40B4-BE49-F238E27FC236}">
                <a16:creationId xmlns:a16="http://schemas.microsoft.com/office/drawing/2014/main" id="{3BA5094D-BBB6-4BE5-8ACB-F829B31346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8526742"/>
              </p:ext>
            </p:extLst>
          </p:nvPr>
        </p:nvGraphicFramePr>
        <p:xfrm>
          <a:off x="3722425" y="6011271"/>
          <a:ext cx="2433714" cy="131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3" name="Acrobat Document" r:id="rId10" imgW="6133941" imgH="3314430" progId="Acrobat.Document.DC">
                  <p:embed/>
                </p:oleObj>
              </mc:Choice>
              <mc:Fallback>
                <p:oleObj name="Acrobat Document" r:id="rId10" imgW="6133941" imgH="3314430" progId="Acrobat.Document.DC">
                  <p:embed/>
                  <p:pic>
                    <p:nvPicPr>
                      <p:cNvPr id="16" name="物件 15">
                        <a:extLst>
                          <a:ext uri="{FF2B5EF4-FFF2-40B4-BE49-F238E27FC236}">
                            <a16:creationId xmlns:a16="http://schemas.microsoft.com/office/drawing/2014/main" id="{F1165C7A-7562-4026-B2E4-4299364794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22425" y="6011271"/>
                        <a:ext cx="2433714" cy="1315112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3750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064850A8-3238-439C-B28F-FCEB26B73064}"/>
              </a:ext>
            </a:extLst>
          </p:cNvPr>
          <p:cNvSpPr txBox="1"/>
          <p:nvPr/>
        </p:nvSpPr>
        <p:spPr>
          <a:xfrm>
            <a:off x="298995" y="1496081"/>
            <a:ext cx="626000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 sz="1013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1013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平板貼在「保護套正面中間」。</a:t>
            </a: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299F253A-D828-4243-8B7A-577BBC489A1A}"/>
              </a:ext>
            </a:extLst>
          </p:cNvPr>
          <p:cNvSpPr txBox="1">
            <a:spLocks/>
          </p:cNvSpPr>
          <p:nvPr/>
        </p:nvSpPr>
        <p:spPr>
          <a:xfrm>
            <a:off x="298995" y="352196"/>
            <a:ext cx="6260009" cy="812550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2250" dirty="0">
                <a:solidFill>
                  <a:srgbClr val="0E937B"/>
                </a:solidFill>
              </a:rPr>
              <a:t>學習載具及充電車雷射標籤</a:t>
            </a:r>
            <a:endParaRPr lang="en-US" altLang="zh-TW" sz="2250" dirty="0">
              <a:solidFill>
                <a:srgbClr val="0E937B"/>
              </a:solidFill>
            </a:endParaRPr>
          </a:p>
          <a:p>
            <a:r>
              <a:rPr lang="zh-TW" altLang="en-US" sz="2250" dirty="0">
                <a:solidFill>
                  <a:srgbClr val="0E937B"/>
                </a:solidFill>
              </a:rPr>
              <a:t>粘貼位置說明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BBA7054C-7398-4921-9988-8FEB16A5CAA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/>
          <a:stretch/>
        </p:blipFill>
        <p:spPr>
          <a:xfrm>
            <a:off x="2621090" y="1463529"/>
            <a:ext cx="3740150" cy="2750602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DE9F70CB-A300-47D6-BCFC-7DD3D5B6DDD6}"/>
              </a:ext>
            </a:extLst>
          </p:cNvPr>
          <p:cNvSpPr txBox="1"/>
          <p:nvPr/>
        </p:nvSpPr>
        <p:spPr>
          <a:xfrm>
            <a:off x="195758" y="4188544"/>
            <a:ext cx="626000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 sz="1013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1013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有鍵盤的平板或筆電貼在鍵盤上</a:t>
            </a:r>
            <a:r>
              <a:rPr lang="en-US" altLang="zh-TW" sz="1013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(Logo</a:t>
            </a:r>
            <a:r>
              <a:rPr lang="zh-TW" altLang="en-US" sz="1013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旁邊</a:t>
            </a:r>
            <a:r>
              <a:rPr lang="en-US" altLang="zh-TW" sz="1013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013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DA6C0A9B-102D-4747-8D54-45BB0FBAF260}"/>
              </a:ext>
            </a:extLst>
          </p:cNvPr>
          <p:cNvSpPr txBox="1"/>
          <p:nvPr/>
        </p:nvSpPr>
        <p:spPr>
          <a:xfrm>
            <a:off x="298995" y="6624718"/>
            <a:ext cx="626000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 sz="1013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1013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充電車貼在「正面右上方」。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ED47A900-6CD0-402C-91B9-933B265710F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2" b="1"/>
          <a:stretch/>
        </p:blipFill>
        <p:spPr bwMode="auto">
          <a:xfrm>
            <a:off x="2222242" y="4391672"/>
            <a:ext cx="3769360" cy="2034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16B5DA6A-0ED0-4151-8F13-09CC79C908B8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7"/>
          <a:stretch/>
        </p:blipFill>
        <p:spPr>
          <a:xfrm>
            <a:off x="2457827" y="6640930"/>
            <a:ext cx="3298190" cy="2824747"/>
          </a:xfrm>
          <a:prstGeom prst="rect">
            <a:avLst/>
          </a:prstGeom>
        </p:spPr>
      </p:pic>
      <p:grpSp>
        <p:nvGrpSpPr>
          <p:cNvPr id="31" name="群組 30">
            <a:extLst>
              <a:ext uri="{FF2B5EF4-FFF2-40B4-BE49-F238E27FC236}">
                <a16:creationId xmlns:a16="http://schemas.microsoft.com/office/drawing/2014/main" id="{6C2A74C4-2C84-42FA-8B7A-394AA7C42896}"/>
              </a:ext>
            </a:extLst>
          </p:cNvPr>
          <p:cNvGrpSpPr/>
          <p:nvPr/>
        </p:nvGrpSpPr>
        <p:grpSpPr>
          <a:xfrm>
            <a:off x="5826747" y="450180"/>
            <a:ext cx="1031253" cy="383231"/>
            <a:chOff x="5527750" y="240632"/>
            <a:chExt cx="1031253" cy="383231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80EB629F-9F8F-4E86-8872-F74539BD893E}"/>
                </a:ext>
              </a:extLst>
            </p:cNvPr>
            <p:cNvSpPr/>
            <p:nvPr/>
          </p:nvSpPr>
          <p:spPr>
            <a:xfrm>
              <a:off x="5527750" y="240632"/>
              <a:ext cx="833490" cy="3490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/>
                <a:t>復健</a:t>
              </a:r>
              <a:r>
                <a:rPr lang="en-US" altLang="zh-TW" dirty="0"/>
                <a:t>2</a:t>
              </a:r>
              <a:endParaRPr lang="zh-TW" altLang="en-US" dirty="0"/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358E67D1-7970-48D0-9B38-920A8DEE7E7B}"/>
                </a:ext>
              </a:extLst>
            </p:cNvPr>
            <p:cNvSpPr txBox="1"/>
            <p:nvPr/>
          </p:nvSpPr>
          <p:spPr>
            <a:xfrm>
              <a:off x="5575879" y="254531"/>
              <a:ext cx="9831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附件</a:t>
              </a:r>
              <a:r>
                <a: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126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365_Template_16x9_WHITE">
  <a:themeElements>
    <a:clrScheme name="UUD">
      <a:dk1>
        <a:srgbClr val="000000"/>
      </a:dk1>
      <a:lt1>
        <a:srgbClr val="FFFFFF"/>
      </a:lt1>
      <a:dk2>
        <a:srgbClr val="00A8BB"/>
      </a:dk2>
      <a:lt2>
        <a:srgbClr val="797A7D"/>
      </a:lt2>
      <a:accent1>
        <a:srgbClr val="EB3C00"/>
      </a:accent1>
      <a:accent2>
        <a:srgbClr val="FF8C00"/>
      </a:accent2>
      <a:accent3>
        <a:srgbClr val="FFB900"/>
      </a:accent3>
      <a:accent4>
        <a:srgbClr val="007233"/>
      </a:accent4>
      <a:accent5>
        <a:srgbClr val="00188F"/>
      </a:accent5>
      <a:accent6>
        <a:srgbClr val="68217A"/>
      </a:accent6>
      <a:hlink>
        <a:srgbClr val="FF8C00"/>
      </a:hlink>
      <a:folHlink>
        <a:srgbClr val="EB3C00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defTabSz="914099" fontAlgn="base">
          <a:spcBef>
            <a:spcPct val="0"/>
          </a:spcBef>
          <a:spcAft>
            <a:spcPct val="0"/>
          </a:spcAft>
          <a:defRPr sz="2200" dirty="0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400" spc="-70" dirty="0" smtClean="0">
            <a:gradFill>
              <a:gsLst>
                <a:gs pos="2917">
                  <a:schemeClr val="bg2"/>
                </a:gs>
                <a:gs pos="95000">
                  <a:schemeClr val="bg2"/>
                </a:gs>
              </a:gsLst>
              <a:lin ang="5400000" scaled="0"/>
            </a:gra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ite_mo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教育部</Template>
  <TotalTime>12172</TotalTime>
  <Words>1085</Words>
  <Application>Microsoft Office PowerPoint</Application>
  <PresentationFormat>A4 紙張 (210x297 公釐)</PresentationFormat>
  <Paragraphs>96</Paragraphs>
  <Slides>7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2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7</vt:i4>
      </vt:variant>
    </vt:vector>
  </HeadingPairs>
  <TitlesOfParts>
    <vt:vector size="19" baseType="lpstr">
      <vt:lpstr>微軟正黑體</vt:lpstr>
      <vt:lpstr>新細明體</vt:lpstr>
      <vt:lpstr>Arial</vt:lpstr>
      <vt:lpstr>Calibri</vt:lpstr>
      <vt:lpstr>Calibri Light</vt:lpstr>
      <vt:lpstr>Segoe UI</vt:lpstr>
      <vt:lpstr>Segoe UI Light</vt:lpstr>
      <vt:lpstr>Wingdings</vt:lpstr>
      <vt:lpstr>Office365_Template_16x9_WHITE</vt:lpstr>
      <vt:lpstr>dite_moe</vt:lpstr>
      <vt:lpstr>Acrobat Document</vt:lpstr>
      <vt:lpstr>Adobe Acrobat Document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資科司-資訊系統科_裴善成</dc:creator>
  <cp:lastModifiedBy>游淑卿</cp:lastModifiedBy>
  <cp:revision>1688</cp:revision>
  <cp:lastPrinted>2022-07-08T12:01:51Z</cp:lastPrinted>
  <dcterms:created xsi:type="dcterms:W3CDTF">2021-04-22T08:35:00Z</dcterms:created>
  <dcterms:modified xsi:type="dcterms:W3CDTF">2022-07-11T04:19:02Z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1028-10.8.0.6003</vt:lpwstr>
  </property>
</Properties>
</file>